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23"/>
  </p:notesMasterIdLst>
  <p:handoutMasterIdLst>
    <p:handoutMasterId r:id="rId24"/>
  </p:handoutMasterIdLst>
  <p:sldIdLst>
    <p:sldId id="565" r:id="rId5"/>
    <p:sldId id="578" r:id="rId6"/>
    <p:sldId id="593" r:id="rId7"/>
    <p:sldId id="579" r:id="rId8"/>
    <p:sldId id="587" r:id="rId9"/>
    <p:sldId id="580" r:id="rId10"/>
    <p:sldId id="582" r:id="rId11"/>
    <p:sldId id="583" r:id="rId12"/>
    <p:sldId id="589" r:id="rId13"/>
    <p:sldId id="597" r:id="rId14"/>
    <p:sldId id="588" r:id="rId15"/>
    <p:sldId id="590" r:id="rId16"/>
    <p:sldId id="591" r:id="rId17"/>
    <p:sldId id="592" r:id="rId18"/>
    <p:sldId id="594" r:id="rId19"/>
    <p:sldId id="595" r:id="rId20"/>
    <p:sldId id="596" r:id="rId21"/>
    <p:sldId id="59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 Doug" initials="CD" lastIdx="2" clrIdx="0">
    <p:extLst>
      <p:ext uri="{19B8F6BF-5375-455C-9EA6-DF929625EA0E}">
        <p15:presenceInfo xmlns:p15="http://schemas.microsoft.com/office/powerpoint/2012/main" userId="S-1-5-21-1180434555-553764551-3112342582-2756" providerId="AD"/>
      </p:ext>
    </p:extLst>
  </p:cmAuthor>
  <p:cmAuthor id="2" name="Kolpasky, Paul" initials="KP" lastIdx="1" clrIdx="1">
    <p:extLst>
      <p:ext uri="{19B8F6BF-5375-455C-9EA6-DF929625EA0E}">
        <p15:presenceInfo xmlns:p15="http://schemas.microsoft.com/office/powerpoint/2012/main" userId="S-1-5-21-1180434555-553764551-3112342582-7155" providerId="AD"/>
      </p:ext>
    </p:extLst>
  </p:cmAuthor>
  <p:cmAuthor id="3" name="Kolpasky, Paul" initials="KP [2]" lastIdx="5" clrIdx="2">
    <p:extLst>
      <p:ext uri="{19B8F6BF-5375-455C-9EA6-DF929625EA0E}">
        <p15:presenceInfo xmlns:p15="http://schemas.microsoft.com/office/powerpoint/2012/main" userId="S::pkolpas1@HFHS.ORG::ae8dd894-71aa-41ef-8006-5aaec4f87c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879"/>
    <a:srgbClr val="1D85C8"/>
    <a:srgbClr val="1D8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24" autoAdjust="0"/>
    <p:restoredTop sz="93559" autoAdjust="0"/>
  </p:normalViewPr>
  <p:slideViewPr>
    <p:cSldViewPr snapToGrid="0">
      <p:cViewPr varScale="1">
        <p:scale>
          <a:sx n="113" d="100"/>
          <a:sy n="113" d="100"/>
        </p:scale>
        <p:origin x="114" y="126"/>
      </p:cViewPr>
      <p:guideLst>
        <p:guide orient="horz" pos="816"/>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25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F27F52-9254-4B03-95EA-66C34EB1A80D}"/>
              </a:ext>
            </a:extLst>
          </p:cNvPr>
          <p:cNvSpPr>
            <a:spLocks noGrp="1"/>
          </p:cNvSpPr>
          <p:nvPr>
            <p:ph type="hdr" sz="quarter"/>
          </p:nvPr>
        </p:nvSpPr>
        <p:spPr>
          <a:xfrm>
            <a:off x="5" y="3"/>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CF629E-BD03-4C5B-88DA-11277EF8EC2A}"/>
              </a:ext>
            </a:extLst>
          </p:cNvPr>
          <p:cNvSpPr>
            <a:spLocks noGrp="1"/>
          </p:cNvSpPr>
          <p:nvPr>
            <p:ph type="dt" sz="quarter" idx="1"/>
          </p:nvPr>
        </p:nvSpPr>
        <p:spPr>
          <a:xfrm>
            <a:off x="3970343" y="3"/>
            <a:ext cx="3038475" cy="466725"/>
          </a:xfrm>
          <a:prstGeom prst="rect">
            <a:avLst/>
          </a:prstGeom>
        </p:spPr>
        <p:txBody>
          <a:bodyPr vert="horz" lIns="91427" tIns="45713" rIns="91427" bIns="45713" rtlCol="0"/>
          <a:lstStyle>
            <a:lvl1pPr algn="r">
              <a:defRPr sz="1200"/>
            </a:lvl1pPr>
          </a:lstStyle>
          <a:p>
            <a:fld id="{72AD83B0-14CB-4933-B3DD-419CBCCC0ADB}" type="datetimeFigureOut">
              <a:rPr lang="en-US" smtClean="0"/>
              <a:t>10/12/2021</a:t>
            </a:fld>
            <a:endParaRPr lang="en-US" dirty="0"/>
          </a:p>
        </p:txBody>
      </p:sp>
      <p:sp>
        <p:nvSpPr>
          <p:cNvPr id="4" name="Footer Placeholder 3">
            <a:extLst>
              <a:ext uri="{FF2B5EF4-FFF2-40B4-BE49-F238E27FC236}">
                <a16:creationId xmlns:a16="http://schemas.microsoft.com/office/drawing/2014/main" id="{88CD20E3-C43E-44D0-B1E5-AF6CC2795F1C}"/>
              </a:ext>
            </a:extLst>
          </p:cNvPr>
          <p:cNvSpPr>
            <a:spLocks noGrp="1"/>
          </p:cNvSpPr>
          <p:nvPr>
            <p:ph type="ftr" sz="quarter" idx="2"/>
          </p:nvPr>
        </p:nvSpPr>
        <p:spPr>
          <a:xfrm>
            <a:off x="5"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4183D3A-FAD7-4968-B9B9-8D98A095A1A0}"/>
              </a:ext>
            </a:extLst>
          </p:cNvPr>
          <p:cNvSpPr>
            <a:spLocks noGrp="1"/>
          </p:cNvSpPr>
          <p:nvPr>
            <p:ph type="sldNum" sz="quarter" idx="3"/>
          </p:nvPr>
        </p:nvSpPr>
        <p:spPr>
          <a:xfrm>
            <a:off x="3970343" y="8829676"/>
            <a:ext cx="3038475" cy="466725"/>
          </a:xfrm>
          <a:prstGeom prst="rect">
            <a:avLst/>
          </a:prstGeom>
        </p:spPr>
        <p:txBody>
          <a:bodyPr vert="horz" lIns="91427" tIns="45713" rIns="91427" bIns="45713" rtlCol="0" anchor="b"/>
          <a:lstStyle>
            <a:lvl1pPr algn="r">
              <a:defRPr sz="1200"/>
            </a:lvl1pPr>
          </a:lstStyle>
          <a:p>
            <a:fld id="{374AD9BE-12C2-4392-BB4F-D3B895CA64C7}" type="slidenum">
              <a:rPr lang="en-US" smtClean="0"/>
              <a:t>‹#›</a:t>
            </a:fld>
            <a:endParaRPr lang="en-US" dirty="0"/>
          </a:p>
        </p:txBody>
      </p:sp>
    </p:spTree>
    <p:extLst>
      <p:ext uri="{BB962C8B-B14F-4D97-AF65-F5344CB8AC3E}">
        <p14:creationId xmlns:p14="http://schemas.microsoft.com/office/powerpoint/2010/main" val="1877520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43" y="3"/>
            <a:ext cx="3038475" cy="466725"/>
          </a:xfrm>
          <a:prstGeom prst="rect">
            <a:avLst/>
          </a:prstGeom>
        </p:spPr>
        <p:txBody>
          <a:bodyPr vert="horz" lIns="91427" tIns="45713" rIns="91427" bIns="45713" rtlCol="0"/>
          <a:lstStyle>
            <a:lvl1pPr algn="r">
              <a:defRPr sz="1200"/>
            </a:lvl1pPr>
          </a:lstStyle>
          <a:p>
            <a:fld id="{38F39139-0020-7045-88D4-2DC9FA3D87E6}" type="datetimeFigureOut">
              <a:rPr lang="en-US" smtClean="0"/>
              <a:t>10/12/2021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6"/>
            <a:ext cx="3038475" cy="466725"/>
          </a:xfrm>
          <a:prstGeom prst="rect">
            <a:avLst/>
          </a:prstGeom>
        </p:spPr>
        <p:txBody>
          <a:bodyPr vert="horz" lIns="91427" tIns="45713" rIns="91427" bIns="45713" rtlCol="0" anchor="b"/>
          <a:lstStyle>
            <a:lvl1pPr algn="r">
              <a:defRPr sz="1200"/>
            </a:lvl1pPr>
          </a:lstStyle>
          <a:p>
            <a:fld id="{ED6F8B56-B396-6740-AD81-0E4B4B1734E2}" type="slidenum">
              <a:rPr lang="en-US" smtClean="0"/>
              <a:t>‹#›</a:t>
            </a:fld>
            <a:endParaRPr lang="en-US" dirty="0"/>
          </a:p>
        </p:txBody>
      </p:sp>
    </p:spTree>
    <p:extLst>
      <p:ext uri="{BB962C8B-B14F-4D97-AF65-F5344CB8AC3E}">
        <p14:creationId xmlns:p14="http://schemas.microsoft.com/office/powerpoint/2010/main" val="156599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CE84F3E-0E17-4F3B-9928-3EE1B55EA5DB}"/>
              </a:ext>
            </a:extLst>
          </p:cNvPr>
          <p:cNvSpPr>
            <a:spLocks noGrp="1"/>
          </p:cNvSpPr>
          <p:nvPr>
            <p:ph type="pic" sz="quarter" idx="11"/>
          </p:nvPr>
        </p:nvSpPr>
        <p:spPr>
          <a:xfrm>
            <a:off x="0" y="0"/>
            <a:ext cx="12192000" cy="6858000"/>
          </a:xfrm>
        </p:spPr>
        <p:txBody>
          <a:bodyPr/>
          <a:lstStyle/>
          <a:p>
            <a:endParaRPr lang="en-US" dirty="0"/>
          </a:p>
        </p:txBody>
      </p:sp>
      <p:sp>
        <p:nvSpPr>
          <p:cNvPr id="6" name="Title Placeholder 1">
            <a:extLst>
              <a:ext uri="{FF2B5EF4-FFF2-40B4-BE49-F238E27FC236}">
                <a16:creationId xmlns:a16="http://schemas.microsoft.com/office/drawing/2014/main" id="{EE0B9861-8728-46A8-BA90-FF3B0C252FAC}"/>
              </a:ext>
            </a:extLst>
          </p:cNvPr>
          <p:cNvSpPr>
            <a:spLocks noGrp="1"/>
          </p:cNvSpPr>
          <p:nvPr>
            <p:ph type="title"/>
          </p:nvPr>
        </p:nvSpPr>
        <p:spPr>
          <a:xfrm>
            <a:off x="7158549" y="668215"/>
            <a:ext cx="4206551" cy="2297723"/>
          </a:xfrm>
          <a:prstGeom prst="rect">
            <a:avLst/>
          </a:prstGeom>
          <a:ln w="28575">
            <a:noFill/>
          </a:ln>
          <a:effectLst>
            <a:outerShdw blurRad="38100" dist="25400" dir="2700000" algn="tl" rotWithShape="0">
              <a:prstClr val="black">
                <a:alpha val="40000"/>
              </a:prstClr>
            </a:outerShdw>
          </a:effectLst>
        </p:spPr>
        <p:txBody>
          <a:bodyPr vert="horz" lIns="0" tIns="0" rIns="0" bIns="0" rtlCol="0" anchor="ctr">
            <a:noAutofit/>
          </a:bodyPr>
          <a:lstStyle>
            <a:lvl1pPr algn="ctr">
              <a:defRPr sz="6000">
                <a:solidFill>
                  <a:schemeClr val="bg1"/>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3E2E25CB-0375-49FA-B3FA-D069B583763B}"/>
              </a:ext>
            </a:extLst>
          </p:cNvPr>
          <p:cNvSpPr>
            <a:spLocks noGrp="1"/>
          </p:cNvSpPr>
          <p:nvPr>
            <p:ph type="body" sz="quarter" idx="10" hasCustomPrompt="1"/>
          </p:nvPr>
        </p:nvSpPr>
        <p:spPr>
          <a:xfrm>
            <a:off x="7149507" y="3229523"/>
            <a:ext cx="4224634" cy="1374775"/>
          </a:xfrm>
          <a:effectLst>
            <a:outerShdw blurRad="38100" dist="25400" dir="2700000" algn="tl" rotWithShape="0">
              <a:prstClr val="black">
                <a:alpha val="40000"/>
              </a:prstClr>
            </a:outerShdw>
          </a:effectLst>
        </p:spPr>
        <p:txBody>
          <a:bodyPr>
            <a:normAutofit/>
          </a:bodyPr>
          <a:lstStyle>
            <a:lvl1pPr marL="0" indent="0" algn="ctr">
              <a:buNone/>
              <a:defRPr sz="3600">
                <a:solidFill>
                  <a:schemeClr val="bg1"/>
                </a:solidFill>
              </a:defRPr>
            </a:lvl1pPr>
          </a:lstStyle>
          <a:p>
            <a:pPr lvl="0"/>
            <a:r>
              <a:rPr lang="en-US" dirty="0"/>
              <a:t>Sub-title text here</a:t>
            </a:r>
          </a:p>
        </p:txBody>
      </p:sp>
      <p:pic>
        <p:nvPicPr>
          <p:cNvPr id="12" name="Picture 11" descr="A close up of a logo&#10;&#10;Description automatically generated">
            <a:extLst>
              <a:ext uri="{FF2B5EF4-FFF2-40B4-BE49-F238E27FC236}">
                <a16:creationId xmlns:a16="http://schemas.microsoft.com/office/drawing/2014/main" id="{A523C6AE-A8B6-425B-AA23-60E37A2B6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6704" y="4867883"/>
            <a:ext cx="2730241" cy="1990062"/>
          </a:xfrm>
          <a:prstGeom prst="rect">
            <a:avLst/>
          </a:prstGeom>
          <a:effectLst>
            <a:outerShdw blurRad="63500" dist="38100" dir="2700000" algn="tl" rotWithShape="0">
              <a:prstClr val="black">
                <a:alpha val="40000"/>
              </a:prstClr>
            </a:outerShdw>
          </a:effectLst>
        </p:spPr>
      </p:pic>
    </p:spTree>
    <p:extLst>
      <p:ext uri="{BB962C8B-B14F-4D97-AF65-F5344CB8AC3E}">
        <p14:creationId xmlns:p14="http://schemas.microsoft.com/office/powerpoint/2010/main" val="425731375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181100"/>
            <a:ext cx="10515600" cy="18097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3"/>
          </p:nvPr>
        </p:nvSpPr>
        <p:spPr>
          <a:xfrm>
            <a:off x="838200" y="3676653"/>
            <a:ext cx="10515600" cy="18097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descr="A picture containing large, blue, holding, person&#10;&#10;Description automatically generated">
            <a:extLst>
              <a:ext uri="{FF2B5EF4-FFF2-40B4-BE49-F238E27FC236}">
                <a16:creationId xmlns:a16="http://schemas.microsoft.com/office/drawing/2014/main" id="{155942BD-EC6E-4CA8-B767-99DB31E982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1" name="Rectangle 10">
            <a:extLst>
              <a:ext uri="{FF2B5EF4-FFF2-40B4-BE49-F238E27FC236}">
                <a16:creationId xmlns:a16="http://schemas.microsoft.com/office/drawing/2014/main" id="{52CFA220-48CF-460D-A65F-35B9DB6B6478}"/>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2" name="Picture 11" descr="A close up of a logo&#10;&#10;Description automatically generated">
            <a:extLst>
              <a:ext uri="{FF2B5EF4-FFF2-40B4-BE49-F238E27FC236}">
                <a16:creationId xmlns:a16="http://schemas.microsoft.com/office/drawing/2014/main" id="{F5CE5FB6-ED4C-42B0-A9C9-4AF83F1BC1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3601549675"/>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3"/>
          </p:nvPr>
        </p:nvSpPr>
        <p:spPr>
          <a:xfrm>
            <a:off x="838200" y="3676653"/>
            <a:ext cx="10515600" cy="18097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descr="A picture containing large, blue, holding, person&#10;&#10;Description automatically generated">
            <a:extLst>
              <a:ext uri="{FF2B5EF4-FFF2-40B4-BE49-F238E27FC236}">
                <a16:creationId xmlns:a16="http://schemas.microsoft.com/office/drawing/2014/main" id="{4688C647-50A3-4614-9B3C-166064C6A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1" name="Rectangle 10">
            <a:extLst>
              <a:ext uri="{FF2B5EF4-FFF2-40B4-BE49-F238E27FC236}">
                <a16:creationId xmlns:a16="http://schemas.microsoft.com/office/drawing/2014/main" id="{D5C792AD-C0EB-42E9-A692-B5259A330F82}"/>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2" name="Picture 11" descr="A close up of a logo&#10;&#10;Description automatically generated">
            <a:extLst>
              <a:ext uri="{FF2B5EF4-FFF2-40B4-BE49-F238E27FC236}">
                <a16:creationId xmlns:a16="http://schemas.microsoft.com/office/drawing/2014/main" id="{702F7009-05D4-4A34-9912-65346BE7E1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2474283705"/>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ntent, 2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3"/>
          </p:nvPr>
        </p:nvSpPr>
        <p:spPr>
          <a:xfrm>
            <a:off x="838200" y="3676653"/>
            <a:ext cx="10515600" cy="18097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
          </p:nvPr>
        </p:nvSpPr>
        <p:spPr>
          <a:xfrm>
            <a:off x="838201" y="1193457"/>
            <a:ext cx="5143500"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4"/>
          </p:nvPr>
        </p:nvSpPr>
        <p:spPr>
          <a:xfrm>
            <a:off x="6229349" y="1193456"/>
            <a:ext cx="5124451"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large, blue, holding, person&#10;&#10;Description automatically generated">
            <a:extLst>
              <a:ext uri="{FF2B5EF4-FFF2-40B4-BE49-F238E27FC236}">
                <a16:creationId xmlns:a16="http://schemas.microsoft.com/office/drawing/2014/main" id="{B8BEE5EF-E10C-4988-9CAC-A508F03162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3" name="Rectangle 12">
            <a:extLst>
              <a:ext uri="{FF2B5EF4-FFF2-40B4-BE49-F238E27FC236}">
                <a16:creationId xmlns:a16="http://schemas.microsoft.com/office/drawing/2014/main" id="{A88EECCA-9FB7-40F9-8DD0-B706A580210F}"/>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4" name="Picture 13" descr="A close up of a logo&#10;&#10;Description automatically generated">
            <a:extLst>
              <a:ext uri="{FF2B5EF4-FFF2-40B4-BE49-F238E27FC236}">
                <a16:creationId xmlns:a16="http://schemas.microsoft.com/office/drawing/2014/main" id="{60CD6BF5-B463-40B5-A744-C679D16DD3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1561650925"/>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guide id="2" orient="horz" pos="23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2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3"/>
          </p:nvPr>
        </p:nvSpPr>
        <p:spPr>
          <a:xfrm>
            <a:off x="838200" y="1181100"/>
            <a:ext cx="10515600" cy="18097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
          </p:nvPr>
        </p:nvSpPr>
        <p:spPr>
          <a:xfrm>
            <a:off x="838201" y="3695702"/>
            <a:ext cx="5143500"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4"/>
          </p:nvPr>
        </p:nvSpPr>
        <p:spPr>
          <a:xfrm>
            <a:off x="6229349" y="3695701"/>
            <a:ext cx="5124451"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large, blue, holding, person&#10;&#10;Description automatically generated">
            <a:extLst>
              <a:ext uri="{FF2B5EF4-FFF2-40B4-BE49-F238E27FC236}">
                <a16:creationId xmlns:a16="http://schemas.microsoft.com/office/drawing/2014/main" id="{62E82A47-0E29-46A0-8BAA-6F2E7A241F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3" name="Rectangle 12">
            <a:extLst>
              <a:ext uri="{FF2B5EF4-FFF2-40B4-BE49-F238E27FC236}">
                <a16:creationId xmlns:a16="http://schemas.microsoft.com/office/drawing/2014/main" id="{C02CD5D3-D17D-4DD7-B6DD-3CBD5E6DFC4C}"/>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4" name="Picture 13" descr="A close up of a logo&#10;&#10;Description automatically generated">
            <a:extLst>
              <a:ext uri="{FF2B5EF4-FFF2-40B4-BE49-F238E27FC236}">
                <a16:creationId xmlns:a16="http://schemas.microsoft.com/office/drawing/2014/main" id="{16FA25DC-48F3-4722-AA48-8EDD496E4D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2952119839"/>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guide id="2" orient="horz" pos="23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Content, 2 bottom">
    <p:spTree>
      <p:nvGrpSpPr>
        <p:cNvPr id="1" name=""/>
        <p:cNvGrpSpPr/>
        <p:nvPr/>
      </p:nvGrpSpPr>
      <p:grpSpPr>
        <a:xfrm>
          <a:off x="0" y="0"/>
          <a:ext cx="0" cy="0"/>
          <a:chOff x="0" y="0"/>
          <a:chExt cx="0" cy="0"/>
        </a:xfrm>
      </p:grpSpPr>
      <p:sp>
        <p:nvSpPr>
          <p:cNvPr id="10" name="Text Placeholder 3"/>
          <p:cNvSpPr>
            <a:spLocks noGrp="1"/>
          </p:cNvSpPr>
          <p:nvPr>
            <p:ph type="body" sz="quarter" idx="10"/>
          </p:nvPr>
        </p:nvSpPr>
        <p:spPr>
          <a:xfrm>
            <a:off x="838202" y="1181100"/>
            <a:ext cx="3404287" cy="1191095"/>
          </a:xfrm>
        </p:spPr>
        <p:txBody>
          <a:bodyPr lIns="0" tIns="0" rIns="0" bIns="0"/>
          <a:lstStyle>
            <a:lvl1pPr marL="125016" indent="-125016">
              <a:lnSpc>
                <a:spcPct val="80000"/>
              </a:lnSpc>
              <a:spcAft>
                <a:spcPts val="450"/>
              </a:spcAft>
              <a:defRPr sz="1350"/>
            </a:lvl1pPr>
            <a:lvl2pPr marL="467916" indent="-176213">
              <a:lnSpc>
                <a:spcPct val="80000"/>
              </a:lnSpc>
              <a:spcAft>
                <a:spcPts val="450"/>
              </a:spcAft>
              <a:defRPr sz="1200"/>
            </a:lvl2pPr>
            <a:lvl3pPr marL="764381" indent="-171450">
              <a:lnSpc>
                <a:spcPct val="80000"/>
              </a:lnSpc>
              <a:spcAft>
                <a:spcPts val="450"/>
              </a:spcAft>
              <a:defRPr sz="1050"/>
            </a:lvl3pPr>
            <a:lvl4pPr marL="1107281" indent="-171450">
              <a:lnSpc>
                <a:spcPct val="80000"/>
              </a:lnSpc>
              <a:spcAft>
                <a:spcPts val="450"/>
              </a:spcAft>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3"/>
          <p:cNvSpPr>
            <a:spLocks noGrp="1"/>
          </p:cNvSpPr>
          <p:nvPr>
            <p:ph type="body" sz="quarter" idx="11"/>
          </p:nvPr>
        </p:nvSpPr>
        <p:spPr>
          <a:xfrm>
            <a:off x="4393858" y="1181100"/>
            <a:ext cx="3404287" cy="1191095"/>
          </a:xfrm>
        </p:spPr>
        <p:txBody>
          <a:bodyPr lIns="0" tIns="0" rIns="0" bIns="0"/>
          <a:lstStyle>
            <a:lvl1pPr marL="125016" indent="-125016">
              <a:lnSpc>
                <a:spcPct val="80000"/>
              </a:lnSpc>
              <a:spcAft>
                <a:spcPts val="450"/>
              </a:spcAft>
              <a:defRPr sz="1350"/>
            </a:lvl1pPr>
            <a:lvl2pPr marL="467916" indent="-176213">
              <a:lnSpc>
                <a:spcPct val="80000"/>
              </a:lnSpc>
              <a:spcAft>
                <a:spcPts val="450"/>
              </a:spcAft>
              <a:defRPr sz="1200"/>
            </a:lvl2pPr>
            <a:lvl3pPr marL="764381" indent="-171450">
              <a:lnSpc>
                <a:spcPct val="80000"/>
              </a:lnSpc>
              <a:spcAft>
                <a:spcPts val="450"/>
              </a:spcAft>
              <a:defRPr sz="1050"/>
            </a:lvl3pPr>
            <a:lvl4pPr marL="1107281" indent="-171450">
              <a:lnSpc>
                <a:spcPct val="80000"/>
              </a:lnSpc>
              <a:spcAft>
                <a:spcPts val="450"/>
              </a:spcAft>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3"/>
          <p:cNvSpPr>
            <a:spLocks noGrp="1"/>
          </p:cNvSpPr>
          <p:nvPr>
            <p:ph type="body" sz="quarter" idx="12"/>
          </p:nvPr>
        </p:nvSpPr>
        <p:spPr>
          <a:xfrm>
            <a:off x="7949514" y="1181100"/>
            <a:ext cx="3404287" cy="1191095"/>
          </a:xfrm>
        </p:spPr>
        <p:txBody>
          <a:bodyPr lIns="0" tIns="0" rIns="0" bIns="0"/>
          <a:lstStyle>
            <a:lvl1pPr marL="125016" indent="-125016">
              <a:lnSpc>
                <a:spcPct val="80000"/>
              </a:lnSpc>
              <a:spcAft>
                <a:spcPts val="450"/>
              </a:spcAft>
              <a:defRPr sz="1350"/>
            </a:lvl1pPr>
            <a:lvl2pPr marL="467916" indent="-176213">
              <a:lnSpc>
                <a:spcPct val="80000"/>
              </a:lnSpc>
              <a:spcAft>
                <a:spcPts val="450"/>
              </a:spcAft>
              <a:defRPr sz="1200"/>
            </a:lvl2pPr>
            <a:lvl3pPr marL="764381" indent="-171450">
              <a:lnSpc>
                <a:spcPct val="80000"/>
              </a:lnSpc>
              <a:spcAft>
                <a:spcPts val="450"/>
              </a:spcAft>
              <a:defRPr sz="1050"/>
            </a:lvl3pPr>
            <a:lvl4pPr marL="1107281" indent="-171450">
              <a:lnSpc>
                <a:spcPct val="80000"/>
              </a:lnSpc>
              <a:spcAft>
                <a:spcPts val="450"/>
              </a:spcAft>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838200" y="261735"/>
            <a:ext cx="10515600" cy="685800"/>
          </a:xfrm>
        </p:spPr>
        <p:txBody>
          <a:bodyPr/>
          <a:lstStyle/>
          <a:p>
            <a:r>
              <a:rPr lang="en-US"/>
              <a:t>Click to edit Master title style</a:t>
            </a:r>
            <a:endParaRPr lang="en-US" dirty="0"/>
          </a:p>
        </p:txBody>
      </p:sp>
      <p:pic>
        <p:nvPicPr>
          <p:cNvPr id="8" name="Picture 7" descr="A picture containing large, blue, holding, person&#10;&#10;Description automatically generated">
            <a:extLst>
              <a:ext uri="{FF2B5EF4-FFF2-40B4-BE49-F238E27FC236}">
                <a16:creationId xmlns:a16="http://schemas.microsoft.com/office/drawing/2014/main" id="{391AE8EA-4D5C-400D-BAA5-E4218DB177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9" name="Rectangle 8">
            <a:extLst>
              <a:ext uri="{FF2B5EF4-FFF2-40B4-BE49-F238E27FC236}">
                <a16:creationId xmlns:a16="http://schemas.microsoft.com/office/drawing/2014/main" id="{98041435-4C52-466C-B35C-56A995EDC0BB}"/>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1" name="Picture 10" descr="A close up of a logo&#10;&#10;Description automatically generated">
            <a:extLst>
              <a:ext uri="{FF2B5EF4-FFF2-40B4-BE49-F238E27FC236}">
                <a16:creationId xmlns:a16="http://schemas.microsoft.com/office/drawing/2014/main" id="{813460AF-A581-4EE0-B4B9-03DA02E2DC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446408580"/>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guide id="2" orient="horz" pos="23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A picture containing large, blue, holding, person&#10;&#10;Description automatically generated">
            <a:extLst>
              <a:ext uri="{FF2B5EF4-FFF2-40B4-BE49-F238E27FC236}">
                <a16:creationId xmlns:a16="http://schemas.microsoft.com/office/drawing/2014/main" id="{8C0AE289-D78E-4C20-B84B-83432BD2BF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7" name="Rectangle 6">
            <a:extLst>
              <a:ext uri="{FF2B5EF4-FFF2-40B4-BE49-F238E27FC236}">
                <a16:creationId xmlns:a16="http://schemas.microsoft.com/office/drawing/2014/main" id="{2E78FE7C-AF34-4074-BD44-E6E62F4EA55A}"/>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8" name="Picture 7" descr="A close up of a logo&#10;&#10;Description automatically generated">
            <a:extLst>
              <a:ext uri="{FF2B5EF4-FFF2-40B4-BE49-F238E27FC236}">
                <a16:creationId xmlns:a16="http://schemas.microsoft.com/office/drawing/2014/main" id="{68D73FB1-AB58-427B-A016-CFA1E69057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278874696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38200" y="389467"/>
            <a:ext cx="2446867" cy="2395538"/>
          </a:xfrm>
        </p:spPr>
        <p:txBody>
          <a:bodyPr/>
          <a:lstStyle/>
          <a:p>
            <a:endParaRPr lang="en-US" dirty="0"/>
          </a:p>
        </p:txBody>
      </p:sp>
      <p:sp>
        <p:nvSpPr>
          <p:cNvPr id="7" name="Title 1"/>
          <p:cNvSpPr>
            <a:spLocks noGrp="1"/>
          </p:cNvSpPr>
          <p:nvPr>
            <p:ph type="title" hasCustomPrompt="1"/>
          </p:nvPr>
        </p:nvSpPr>
        <p:spPr>
          <a:xfrm>
            <a:off x="3566009" y="396564"/>
            <a:ext cx="7182297" cy="468411"/>
          </a:xfrm>
        </p:spPr>
        <p:txBody>
          <a:bodyPr/>
          <a:lstStyle>
            <a:lvl1pPr>
              <a:defRPr/>
            </a:lvl1pPr>
          </a:lstStyle>
          <a:p>
            <a:r>
              <a:rPr lang="en-US" dirty="0"/>
              <a:t>Name</a:t>
            </a:r>
          </a:p>
        </p:txBody>
      </p:sp>
      <p:sp>
        <p:nvSpPr>
          <p:cNvPr id="9" name="Text Placeholder 13">
            <a:extLst>
              <a:ext uri="{FF2B5EF4-FFF2-40B4-BE49-F238E27FC236}">
                <a16:creationId xmlns:a16="http://schemas.microsoft.com/office/drawing/2014/main" id="{B4A2A884-9438-42DF-BBFE-59B99C67D40C}"/>
              </a:ext>
            </a:extLst>
          </p:cNvPr>
          <p:cNvSpPr>
            <a:spLocks noGrp="1"/>
          </p:cNvSpPr>
          <p:nvPr>
            <p:ph type="body" sz="quarter" idx="14"/>
          </p:nvPr>
        </p:nvSpPr>
        <p:spPr>
          <a:xfrm>
            <a:off x="3566008" y="1248932"/>
            <a:ext cx="7787792" cy="4565714"/>
          </a:xfrm>
        </p:spPr>
        <p:txBody>
          <a:bodyPr numCol="2" spcCol="365760"/>
          <a:lstStyle>
            <a:lvl1pPr marL="0" indent="0">
              <a:spcBef>
                <a:spcPts val="1200"/>
              </a:spcBef>
              <a:buNone/>
              <a:defRPr sz="1600"/>
            </a:lvl1pPr>
          </a:lstStyle>
          <a:p>
            <a:pPr lvl="0"/>
            <a:r>
              <a:rPr lang="en-US" dirty="0"/>
              <a:t>Edit Master text styles</a:t>
            </a:r>
          </a:p>
        </p:txBody>
      </p:sp>
      <p:sp>
        <p:nvSpPr>
          <p:cNvPr id="12" name="Text Placeholder 11"/>
          <p:cNvSpPr>
            <a:spLocks noGrp="1"/>
          </p:cNvSpPr>
          <p:nvPr>
            <p:ph type="body" sz="quarter" idx="15" hasCustomPrompt="1"/>
          </p:nvPr>
        </p:nvSpPr>
        <p:spPr>
          <a:xfrm>
            <a:off x="3566585" y="780520"/>
            <a:ext cx="7181849" cy="404812"/>
          </a:xfrm>
        </p:spPr>
        <p:txBody>
          <a:bodyPr/>
          <a:lstStyle>
            <a:lvl1pPr marL="0" indent="0">
              <a:buNone/>
              <a:defRPr b="1" i="1">
                <a:solidFill>
                  <a:schemeClr val="accent1"/>
                </a:solidFill>
              </a:defRPr>
            </a:lvl1pPr>
          </a:lstStyle>
          <a:p>
            <a:pPr lvl="0"/>
            <a:r>
              <a:rPr lang="en-US" dirty="0"/>
              <a:t>Title</a:t>
            </a:r>
          </a:p>
        </p:txBody>
      </p:sp>
      <p:pic>
        <p:nvPicPr>
          <p:cNvPr id="8" name="Picture 7" descr="A picture containing large, blue, holding, person&#10;&#10;Description automatically generated">
            <a:extLst>
              <a:ext uri="{FF2B5EF4-FFF2-40B4-BE49-F238E27FC236}">
                <a16:creationId xmlns:a16="http://schemas.microsoft.com/office/drawing/2014/main" id="{5E60D9AD-3125-421A-A5D5-471C73802E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0" name="Rectangle 9">
            <a:extLst>
              <a:ext uri="{FF2B5EF4-FFF2-40B4-BE49-F238E27FC236}">
                <a16:creationId xmlns:a16="http://schemas.microsoft.com/office/drawing/2014/main" id="{8391F7EE-16DE-4FB3-8D46-C956C2584B6E}"/>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1" name="Picture 10" descr="A close up of a logo&#10;&#10;Description automatically generated">
            <a:extLst>
              <a:ext uri="{FF2B5EF4-FFF2-40B4-BE49-F238E27FC236}">
                <a16:creationId xmlns:a16="http://schemas.microsoft.com/office/drawing/2014/main" id="{3B12AB09-904E-4800-AC97-C287CFBDEE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25239754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dge slide">
    <p:spTree>
      <p:nvGrpSpPr>
        <p:cNvPr id="1" name=""/>
        <p:cNvGrpSpPr/>
        <p:nvPr/>
      </p:nvGrpSpPr>
      <p:grpSpPr>
        <a:xfrm>
          <a:off x="0" y="0"/>
          <a:ext cx="0" cy="0"/>
          <a:chOff x="0" y="0"/>
          <a:chExt cx="0" cy="0"/>
        </a:xfrm>
      </p:grpSpPr>
      <p:sp>
        <p:nvSpPr>
          <p:cNvPr id="2" name="Rectangle 1"/>
          <p:cNvSpPr/>
          <p:nvPr userDrawn="1"/>
        </p:nvSpPr>
        <p:spPr>
          <a:xfrm>
            <a:off x="838201" y="1836278"/>
            <a:ext cx="10515599" cy="3431709"/>
          </a:xfrm>
          <a:prstGeom prst="rect">
            <a:avLst/>
          </a:prstGeom>
        </p:spPr>
        <p:txBody>
          <a:bodyPr wrap="square" lIns="0" tIns="0" rIns="0" bIns="0" anchor="b">
            <a:spAutoFit/>
          </a:bodyPr>
          <a:lstStyle/>
          <a:p>
            <a:pPr>
              <a:spcBef>
                <a:spcPts val="450"/>
              </a:spcBef>
              <a:tabLst>
                <a:tab pos="0" algn="l"/>
              </a:tabLst>
              <a:defRPr/>
            </a:pPr>
            <a:r>
              <a:rPr lang="en-US" sz="1100" b="1" spc="60" dirty="0">
                <a:solidFill>
                  <a:srgbClr val="303C41"/>
                </a:solidFill>
                <a:latin typeface="Calibri Light" panose="020F0302020204030204"/>
                <a:ea typeface="ヒラギノ角ゴ Pro W3"/>
                <a:cs typeface="Arial" pitchFamily="34" charset="0"/>
              </a:rPr>
              <a:t>Qualifications, Assumptions and Limiting Conditions (v.12.08.06):</a:t>
            </a:r>
          </a:p>
          <a:p>
            <a:pPr>
              <a:spcBef>
                <a:spcPts val="450"/>
              </a:spcBef>
              <a:tabLst>
                <a:tab pos="0" algn="l"/>
              </a:tabLst>
              <a:defRPr/>
            </a:pPr>
            <a:r>
              <a:rPr lang="en-US" sz="1100" spc="60" dirty="0">
                <a:solidFill>
                  <a:srgbClr val="303C41"/>
                </a:solidFill>
                <a:ea typeface="ヒラギノ角ゴ Pro W3"/>
                <a:cs typeface="Arial" pitchFamily="34" charset="0"/>
              </a:rPr>
              <a:t>This Report is not intended for general circulation or publication, nor is it to be used, reproduced, quoted or distributed for any purpose other than those that may be set forth herein without the prior written consent of Kaufman, Hall &amp; Associates, LLC. (“Kaufman Hall”).</a:t>
            </a:r>
          </a:p>
          <a:p>
            <a:pPr>
              <a:spcBef>
                <a:spcPts val="450"/>
              </a:spcBef>
              <a:tabLst>
                <a:tab pos="0" algn="l"/>
              </a:tabLst>
              <a:defRPr/>
            </a:pPr>
            <a:r>
              <a:rPr lang="en-US" sz="1100" spc="60" dirty="0">
                <a:solidFill>
                  <a:srgbClr val="303C41"/>
                </a:solidFill>
                <a:ea typeface="ヒラギノ角ゴ Pro W3"/>
                <a:cs typeface="Arial" pitchFamily="34" charset="0"/>
              </a:rPr>
              <a:t>All information, analysis and conclusions contained in this Report are provided “as-is/where-is” and “with all faults and defects”.  Information furnished by others, upon which all or portions of this report are based, is believed to be reliable but has not been verified by Kaufman Hall. No warranty is given as to the accuracy of such information. Public information and industry and statistical data, including without limitation, data are from sources Kaufman Hall deems to be reliable; however, neither Kaufman Hall nor any third party sourced, make any representation or warranty to you, whether express or implied, or arising by trade usage, course of dealing, or otherwise. This disclaimer includes, without limitation, any implied warranties of merchantability or fitness for a particular purpose (whether in respect of the data or the accuracy, timeliness or completeness of any information or conclusions contained in or obtained from, through, or in connection with this report), any warranties of non-infringement or any implied indemnities.</a:t>
            </a:r>
          </a:p>
          <a:p>
            <a:pPr>
              <a:spcBef>
                <a:spcPts val="450"/>
              </a:spcBef>
              <a:tabLst>
                <a:tab pos="0" algn="l"/>
              </a:tabLst>
              <a:defRPr/>
            </a:pPr>
            <a:r>
              <a:rPr lang="en-US" sz="1100" spc="60" dirty="0">
                <a:solidFill>
                  <a:srgbClr val="303C41"/>
                </a:solidFill>
                <a:ea typeface="ヒラギノ角ゴ Pro W3"/>
                <a:cs typeface="Arial" pitchFamily="34" charset="0"/>
              </a:rPr>
              <a:t>The findings contained in this report may contain predictions based on current data and historical trends. Any such predictions are subject to inherent risks and uncertainties. In particular, actual results could be impacted by future events which cannot be predicted or controlled, including, without limitation, changes in business strategies, the development of future products and services, changes in market and industry conditions, the outcome of contingencies, changes in management, changes in law or regulations. Kaufman Hall accepts no responsibility for actual results or future events.</a:t>
            </a:r>
          </a:p>
          <a:p>
            <a:pPr>
              <a:spcBef>
                <a:spcPts val="450"/>
              </a:spcBef>
              <a:tabLst>
                <a:tab pos="0" algn="l"/>
              </a:tabLst>
              <a:defRPr/>
            </a:pPr>
            <a:r>
              <a:rPr lang="en-US" sz="1100" spc="60" dirty="0">
                <a:solidFill>
                  <a:srgbClr val="303C41"/>
                </a:solidFill>
                <a:ea typeface="ヒラギノ角ゴ Pro W3"/>
                <a:cs typeface="Arial" pitchFamily="34" charset="0"/>
              </a:rPr>
              <a:t>The opinions expressed in this report are valid only for the purpose stated herein and as of the date of this report.</a:t>
            </a:r>
          </a:p>
          <a:p>
            <a:pPr>
              <a:spcBef>
                <a:spcPts val="450"/>
              </a:spcBef>
              <a:tabLst>
                <a:tab pos="0" algn="l"/>
              </a:tabLst>
              <a:defRPr/>
            </a:pPr>
            <a:r>
              <a:rPr lang="en-US" sz="1100" spc="60" dirty="0">
                <a:solidFill>
                  <a:srgbClr val="303C41"/>
                </a:solidFill>
                <a:ea typeface="ヒラギノ角ゴ Pro W3"/>
                <a:cs typeface="Arial" pitchFamily="34" charset="0"/>
              </a:rPr>
              <a:t>All decisions in connection with the implementation or use of advice or recommendations contained in this report are the sole responsibility of the client.</a:t>
            </a:r>
          </a:p>
          <a:p>
            <a:pPr>
              <a:spcBef>
                <a:spcPts val="450"/>
              </a:spcBef>
              <a:tabLst>
                <a:tab pos="0" algn="l"/>
              </a:tabLst>
              <a:defRPr/>
            </a:pPr>
            <a:r>
              <a:rPr lang="en-US" sz="1100" spc="60" dirty="0">
                <a:solidFill>
                  <a:srgbClr val="303C41"/>
                </a:solidFill>
                <a:ea typeface="ヒラギノ角ゴ Pro W3"/>
                <a:cs typeface="Arial" pitchFamily="34" charset="0"/>
              </a:rPr>
              <a:t>In no event will Kaufman Hall or any third party sourced by Kaufman Hall be liable to you for damages of any type arising out of the delivery or use of this Report or any of the data contained herein, whether known or unknown, foreseeable or unforeseeable</a:t>
            </a:r>
            <a:r>
              <a:rPr lang="en-US" sz="1100" spc="60" dirty="0">
                <a:solidFill>
                  <a:srgbClr val="303C41"/>
                </a:solidFill>
              </a:rPr>
              <a:t>.</a:t>
            </a:r>
          </a:p>
        </p:txBody>
      </p:sp>
      <p:pic>
        <p:nvPicPr>
          <p:cNvPr id="4" name="Picture 3" descr="A picture containing large, blue, holding, person&#10;&#10;Description automatically generated">
            <a:extLst>
              <a:ext uri="{FF2B5EF4-FFF2-40B4-BE49-F238E27FC236}">
                <a16:creationId xmlns:a16="http://schemas.microsoft.com/office/drawing/2014/main" id="{1A3A9423-6F25-48DF-84A6-85CC8E53E1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5" name="Rectangle 4">
            <a:extLst>
              <a:ext uri="{FF2B5EF4-FFF2-40B4-BE49-F238E27FC236}">
                <a16:creationId xmlns:a16="http://schemas.microsoft.com/office/drawing/2014/main" id="{E9E8B699-B708-4DAA-BC5F-3A7E56E477ED}"/>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6" name="Picture 5" descr="A close up of a logo&#10;&#10;Description automatically generated">
            <a:extLst>
              <a:ext uri="{FF2B5EF4-FFF2-40B4-BE49-F238E27FC236}">
                <a16:creationId xmlns:a16="http://schemas.microsoft.com/office/drawing/2014/main" id="{E50BF079-C7F6-4C64-A736-892FA7EEB8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42473284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F4029-C4B1-4BCE-91A0-73067863FA7F}"/>
              </a:ext>
            </a:extLst>
          </p:cNvPr>
          <p:cNvSpPr>
            <a:spLocks noGrp="1"/>
          </p:cNvSpPr>
          <p:nvPr>
            <p:ph type="dt" sz="half" idx="10"/>
          </p:nvPr>
        </p:nvSpPr>
        <p:spPr/>
        <p:txBody>
          <a:bodyPr/>
          <a:lstStyle/>
          <a:p>
            <a:fld id="{7094C8A2-58B2-406B-AC26-920EA94AC694}" type="datetimeFigureOut">
              <a:rPr lang="en-US" smtClean="0"/>
              <a:t>10/11/2021</a:t>
            </a:fld>
            <a:endParaRPr lang="en-US" dirty="0"/>
          </a:p>
        </p:txBody>
      </p:sp>
      <p:sp>
        <p:nvSpPr>
          <p:cNvPr id="3" name="Footer Placeholder 2">
            <a:extLst>
              <a:ext uri="{FF2B5EF4-FFF2-40B4-BE49-F238E27FC236}">
                <a16:creationId xmlns:a16="http://schemas.microsoft.com/office/drawing/2014/main" id="{0F5E5F4B-4262-47C5-A982-E73E84BA30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AA9D0A-BBF7-4AC3-AD2B-68715601BAE1}"/>
              </a:ext>
            </a:extLst>
          </p:cNvPr>
          <p:cNvSpPr>
            <a:spLocks noGrp="1"/>
          </p:cNvSpPr>
          <p:nvPr>
            <p:ph type="sldNum" sz="quarter" idx="12"/>
          </p:nvPr>
        </p:nvSpPr>
        <p:spPr/>
        <p:txBody>
          <a:bodyPr/>
          <a:lstStyle/>
          <a:p>
            <a:fld id="{FFA614C1-ABD1-40AB-B304-2D5862DEC2F5}" type="slidenum">
              <a:rPr lang="en-US" smtClean="0"/>
              <a:t>‹#›</a:t>
            </a:fld>
            <a:endParaRPr lang="en-US" dirty="0"/>
          </a:p>
        </p:txBody>
      </p:sp>
    </p:spTree>
    <p:extLst>
      <p:ext uri="{BB962C8B-B14F-4D97-AF65-F5344CB8AC3E}">
        <p14:creationId xmlns:p14="http://schemas.microsoft.com/office/powerpoint/2010/main" val="63406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A picture containing large, blue, holding, person&#10;&#10;Description automatically generated">
            <a:extLst>
              <a:ext uri="{FF2B5EF4-FFF2-40B4-BE49-F238E27FC236}">
                <a16:creationId xmlns:a16="http://schemas.microsoft.com/office/drawing/2014/main" id="{7EAAD469-7F5B-47FE-A4BF-AB46C7AFFF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40" t="773" r="2940" b="773"/>
          <a:stretch/>
        </p:blipFill>
        <p:spPr>
          <a:xfrm rot="5400000">
            <a:off x="2666999" y="-2667001"/>
            <a:ext cx="6858002" cy="12192003"/>
          </a:xfrm>
          <a:prstGeom prst="rect">
            <a:avLst/>
          </a:prstGeom>
        </p:spPr>
      </p:pic>
      <p:sp>
        <p:nvSpPr>
          <p:cNvPr id="6" name="Title Placeholder 1">
            <a:extLst>
              <a:ext uri="{FF2B5EF4-FFF2-40B4-BE49-F238E27FC236}">
                <a16:creationId xmlns:a16="http://schemas.microsoft.com/office/drawing/2014/main" id="{EE0B9861-8728-46A8-BA90-FF3B0C252FAC}"/>
              </a:ext>
            </a:extLst>
          </p:cNvPr>
          <p:cNvSpPr>
            <a:spLocks noGrp="1"/>
          </p:cNvSpPr>
          <p:nvPr>
            <p:ph type="title"/>
          </p:nvPr>
        </p:nvSpPr>
        <p:spPr>
          <a:xfrm>
            <a:off x="838200" y="1140966"/>
            <a:ext cx="10515600" cy="1824972"/>
          </a:xfrm>
          <a:prstGeom prst="rect">
            <a:avLst/>
          </a:prstGeom>
          <a:ln w="28575">
            <a:noFill/>
          </a:ln>
        </p:spPr>
        <p:txBody>
          <a:bodyPr vert="horz" lIns="0" tIns="0" rIns="0" bIns="0" rtlCol="0" anchor="ctr">
            <a:normAutofit/>
          </a:bodyPr>
          <a:lstStyle>
            <a:lvl1pPr algn="ctr">
              <a:defRPr sz="7200">
                <a:solidFill>
                  <a:schemeClr val="bg1"/>
                </a:solidFill>
                <a:latin typeface="+mj-lt"/>
                <a:cs typeface="Calibri" panose="020F0502020204030204" pitchFamily="34" charset="0"/>
              </a:defRPr>
            </a:lvl1pPr>
          </a:lstStyle>
          <a:p>
            <a:r>
              <a:rPr lang="en-US" dirty="0"/>
              <a:t>Click to edit Master title style</a:t>
            </a:r>
          </a:p>
        </p:txBody>
      </p:sp>
      <p:sp>
        <p:nvSpPr>
          <p:cNvPr id="11" name="Text Placeholder 10">
            <a:extLst>
              <a:ext uri="{FF2B5EF4-FFF2-40B4-BE49-F238E27FC236}">
                <a16:creationId xmlns:a16="http://schemas.microsoft.com/office/drawing/2014/main" id="{3E2E25CB-0375-49FA-B3FA-D069B583763B}"/>
              </a:ext>
            </a:extLst>
          </p:cNvPr>
          <p:cNvSpPr>
            <a:spLocks noGrp="1"/>
          </p:cNvSpPr>
          <p:nvPr>
            <p:ph type="body" sz="quarter" idx="10" hasCustomPrompt="1"/>
          </p:nvPr>
        </p:nvSpPr>
        <p:spPr>
          <a:xfrm>
            <a:off x="815597" y="3229523"/>
            <a:ext cx="10560804" cy="1374775"/>
          </a:xfrm>
        </p:spPr>
        <p:txBody>
          <a:bodyPr>
            <a:normAutofit/>
          </a:bodyPr>
          <a:lstStyle>
            <a:lvl1pPr marL="0" indent="0" algn="ctr">
              <a:buNone/>
              <a:defRPr sz="4800">
                <a:solidFill>
                  <a:schemeClr val="bg1"/>
                </a:solidFill>
                <a:latin typeface="+mn-lt"/>
                <a:cs typeface="Calibri" panose="020F0502020204030204" pitchFamily="34" charset="0"/>
              </a:defRPr>
            </a:lvl1pPr>
          </a:lstStyle>
          <a:p>
            <a:pPr lvl="0"/>
            <a:r>
              <a:rPr lang="en-US" dirty="0"/>
              <a:t>Sub-title text here</a:t>
            </a:r>
          </a:p>
        </p:txBody>
      </p:sp>
      <p:pic>
        <p:nvPicPr>
          <p:cNvPr id="7" name="Picture 6" descr="A close up of a logo&#10;&#10;Description automatically generated">
            <a:extLst>
              <a:ext uri="{FF2B5EF4-FFF2-40B4-BE49-F238E27FC236}">
                <a16:creationId xmlns:a16="http://schemas.microsoft.com/office/drawing/2014/main" id="{866F7E56-6A18-4986-ADB2-1F06F8C33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0879" y="4867884"/>
            <a:ext cx="2730241" cy="1990062"/>
          </a:xfrm>
          <a:prstGeom prst="rect">
            <a:avLst/>
          </a:prstGeom>
          <a:effectLst>
            <a:outerShdw blurRad="63500" dist="38100" dir="2700000" algn="tl" rotWithShape="0">
              <a:prstClr val="black">
                <a:alpha val="40000"/>
              </a:prstClr>
            </a:outerShdw>
          </a:effectLst>
        </p:spPr>
      </p:pic>
    </p:spTree>
    <p:extLst>
      <p:ext uri="{BB962C8B-B14F-4D97-AF65-F5344CB8AC3E}">
        <p14:creationId xmlns:p14="http://schemas.microsoft.com/office/powerpoint/2010/main" val="193705703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descr="A picture containing large, blue, holding, person&#10;&#10;Description automatically generated">
            <a:extLst>
              <a:ext uri="{FF2B5EF4-FFF2-40B4-BE49-F238E27FC236}">
                <a16:creationId xmlns:a16="http://schemas.microsoft.com/office/drawing/2014/main" id="{7EAAD469-7F5B-47FE-A4BF-AB46C7AFFF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40" t="773" r="2940" b="773"/>
          <a:stretch/>
        </p:blipFill>
        <p:spPr>
          <a:xfrm rot="5400000">
            <a:off x="2456758" y="-2667003"/>
            <a:ext cx="6858002" cy="12192003"/>
          </a:xfrm>
          <a:prstGeom prst="rect">
            <a:avLst/>
          </a:prstGeom>
        </p:spPr>
      </p:pic>
      <p:sp>
        <p:nvSpPr>
          <p:cNvPr id="6" name="Title Placeholder 1">
            <a:extLst>
              <a:ext uri="{FF2B5EF4-FFF2-40B4-BE49-F238E27FC236}">
                <a16:creationId xmlns:a16="http://schemas.microsoft.com/office/drawing/2014/main" id="{EE0B9861-8728-46A8-BA90-FF3B0C252FAC}"/>
              </a:ext>
            </a:extLst>
          </p:cNvPr>
          <p:cNvSpPr>
            <a:spLocks noGrp="1"/>
          </p:cNvSpPr>
          <p:nvPr>
            <p:ph type="title"/>
          </p:nvPr>
        </p:nvSpPr>
        <p:spPr>
          <a:xfrm>
            <a:off x="838200" y="1826765"/>
            <a:ext cx="7344508" cy="1824972"/>
          </a:xfrm>
          <a:prstGeom prst="rect">
            <a:avLst/>
          </a:prstGeom>
          <a:ln w="28575">
            <a:noFill/>
          </a:ln>
        </p:spPr>
        <p:txBody>
          <a:bodyPr vert="horz" lIns="0" tIns="0" rIns="0" bIns="0" rtlCol="0" anchor="ctr">
            <a:normAutofit/>
          </a:bodyPr>
          <a:lstStyle>
            <a:lvl1pPr algn="l">
              <a:defRPr sz="7200">
                <a:solidFill>
                  <a:schemeClr val="bg1"/>
                </a:solidFill>
                <a:latin typeface="+mj-lt"/>
                <a:cs typeface="Calibri" panose="020F0502020204030204" pitchFamily="34" charset="0"/>
              </a:defRPr>
            </a:lvl1pPr>
          </a:lstStyle>
          <a:p>
            <a:r>
              <a:rPr lang="en-US" dirty="0"/>
              <a:t>Click to edit Master title style</a:t>
            </a:r>
          </a:p>
        </p:txBody>
      </p:sp>
      <p:sp>
        <p:nvSpPr>
          <p:cNvPr id="11" name="Text Placeholder 10">
            <a:extLst>
              <a:ext uri="{FF2B5EF4-FFF2-40B4-BE49-F238E27FC236}">
                <a16:creationId xmlns:a16="http://schemas.microsoft.com/office/drawing/2014/main" id="{3E2E25CB-0375-49FA-B3FA-D069B583763B}"/>
              </a:ext>
            </a:extLst>
          </p:cNvPr>
          <p:cNvSpPr>
            <a:spLocks noGrp="1"/>
          </p:cNvSpPr>
          <p:nvPr>
            <p:ph type="body" sz="quarter" idx="10" hasCustomPrompt="1"/>
          </p:nvPr>
        </p:nvSpPr>
        <p:spPr>
          <a:xfrm>
            <a:off x="815596" y="3915322"/>
            <a:ext cx="7367111" cy="1374775"/>
          </a:xfrm>
        </p:spPr>
        <p:txBody>
          <a:bodyPr>
            <a:normAutofit/>
          </a:bodyPr>
          <a:lstStyle>
            <a:lvl1pPr marL="0" indent="0" algn="l">
              <a:buNone/>
              <a:defRPr sz="4800">
                <a:solidFill>
                  <a:schemeClr val="bg1"/>
                </a:solidFill>
                <a:latin typeface="+mn-lt"/>
              </a:defRPr>
            </a:lvl1pPr>
          </a:lstStyle>
          <a:p>
            <a:pPr lvl="0"/>
            <a:r>
              <a:rPr lang="en-US" dirty="0"/>
              <a:t>Sub-title text here</a:t>
            </a:r>
          </a:p>
        </p:txBody>
      </p:sp>
      <p:pic>
        <p:nvPicPr>
          <p:cNvPr id="7" name="Picture 6" descr="A close up of a logo&#10;&#10;Description automatically generated">
            <a:extLst>
              <a:ext uri="{FF2B5EF4-FFF2-40B4-BE49-F238E27FC236}">
                <a16:creationId xmlns:a16="http://schemas.microsoft.com/office/drawing/2014/main" id="{866F7E56-6A18-4986-ADB2-1F06F8C33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0247" y="2160081"/>
            <a:ext cx="3481754" cy="2537837"/>
          </a:xfrm>
          <a:prstGeom prst="rect">
            <a:avLst/>
          </a:prstGeom>
          <a:effectLst>
            <a:outerShdw blurRad="101600" dist="76200" dir="10800000" algn="r" rotWithShape="0">
              <a:prstClr val="black">
                <a:alpha val="40000"/>
              </a:prstClr>
            </a:outerShdw>
          </a:effectLst>
        </p:spPr>
      </p:pic>
    </p:spTree>
    <p:extLst>
      <p:ext uri="{BB962C8B-B14F-4D97-AF65-F5344CB8AC3E}">
        <p14:creationId xmlns:p14="http://schemas.microsoft.com/office/powerpoint/2010/main" val="303206628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E0B9861-8728-46A8-BA90-FF3B0C252FAC}"/>
              </a:ext>
            </a:extLst>
          </p:cNvPr>
          <p:cNvSpPr>
            <a:spLocks noGrp="1"/>
          </p:cNvSpPr>
          <p:nvPr>
            <p:ph type="title"/>
          </p:nvPr>
        </p:nvSpPr>
        <p:spPr>
          <a:xfrm>
            <a:off x="838200" y="1703673"/>
            <a:ext cx="10515600" cy="3167265"/>
          </a:xfrm>
          <a:prstGeom prst="rect">
            <a:avLst/>
          </a:prstGeom>
          <a:ln w="28575">
            <a:noFill/>
          </a:ln>
        </p:spPr>
        <p:txBody>
          <a:bodyPr vert="horz" lIns="0" tIns="0" rIns="0" bIns="0" rtlCol="0" anchor="ctr">
            <a:normAutofit/>
          </a:bodyPr>
          <a:lstStyle>
            <a:lvl1pPr>
              <a:defRPr sz="7200">
                <a:solidFill>
                  <a:srgbClr val="0B4879"/>
                </a:solidFill>
                <a:latin typeface="+mj-lt"/>
              </a:defRPr>
            </a:lvl1pPr>
          </a:lstStyle>
          <a:p>
            <a:r>
              <a:rPr lang="en-US" dirty="0"/>
              <a:t>Click to edit Master title style</a:t>
            </a:r>
          </a:p>
        </p:txBody>
      </p:sp>
      <p:pic>
        <p:nvPicPr>
          <p:cNvPr id="8" name="Picture 7" descr="A picture containing large, blue, holding, person&#10;&#10;Description automatically generated">
            <a:extLst>
              <a:ext uri="{FF2B5EF4-FFF2-40B4-BE49-F238E27FC236}">
                <a16:creationId xmlns:a16="http://schemas.microsoft.com/office/drawing/2014/main" id="{5655A759-9B9B-4D6D-88A8-4BD68BB351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9" name="Rectangle 8">
            <a:extLst>
              <a:ext uri="{FF2B5EF4-FFF2-40B4-BE49-F238E27FC236}">
                <a16:creationId xmlns:a16="http://schemas.microsoft.com/office/drawing/2014/main" id="{8779EF55-38DA-4180-AEA5-E85D4BDDA000}"/>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0" name="Picture 9" descr="A close up of a logo&#10;&#10;Description automatically generated">
            <a:extLst>
              <a:ext uri="{FF2B5EF4-FFF2-40B4-BE49-F238E27FC236}">
                <a16:creationId xmlns:a16="http://schemas.microsoft.com/office/drawing/2014/main" id="{2C77B23B-DB48-4498-AF35-36DF0836C2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4232957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4879"/>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descr="A picture containing large, blue, holding, person&#10;&#10;Description automatically generated">
            <a:extLst>
              <a:ext uri="{FF2B5EF4-FFF2-40B4-BE49-F238E27FC236}">
                <a16:creationId xmlns:a16="http://schemas.microsoft.com/office/drawing/2014/main" id="{16D5174E-F80D-4A3D-A004-653C381E4C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6" name="Rectangle 5">
            <a:extLst>
              <a:ext uri="{FF2B5EF4-FFF2-40B4-BE49-F238E27FC236}">
                <a16:creationId xmlns:a16="http://schemas.microsoft.com/office/drawing/2014/main" id="{D99DC82C-FDFA-4890-A7F6-A88A169F5F97}"/>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9" name="Picture 8" descr="A close up of a logo&#10;&#10;Description automatically generated">
            <a:extLst>
              <a:ext uri="{FF2B5EF4-FFF2-40B4-BE49-F238E27FC236}">
                <a16:creationId xmlns:a16="http://schemas.microsoft.com/office/drawing/2014/main" id="{C3F2C5E5-AE41-41C9-B7CE-43DE0B3419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181986454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6210300" y="1336675"/>
            <a:ext cx="5143500" cy="4267193"/>
          </a:xfrm>
        </p:spPr>
        <p:txBody>
          <a:bodyPr/>
          <a:lstStyle>
            <a:lvl1pPr>
              <a:defRPr>
                <a:latin typeface="+mn-lt"/>
              </a:defRPr>
            </a:lvl1pPr>
            <a:lvl2pPr>
              <a:defRPr>
                <a:latin typeface="+mn-lt"/>
              </a:defRPr>
            </a:lvl2pPr>
            <a:lvl3pPr>
              <a:defRPr>
                <a:latin typeface="+mn-lt"/>
              </a:defRPr>
            </a:lvl3pPr>
            <a:lvl4pPr>
              <a:defRPr>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descr="A picture containing large, blue, holding, person&#10;&#10;Description automatically generated">
            <a:extLst>
              <a:ext uri="{FF2B5EF4-FFF2-40B4-BE49-F238E27FC236}">
                <a16:creationId xmlns:a16="http://schemas.microsoft.com/office/drawing/2014/main" id="{33E65603-2D46-44D1-A691-63BE4A9041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2" name="Rectangle 11">
            <a:extLst>
              <a:ext uri="{FF2B5EF4-FFF2-40B4-BE49-F238E27FC236}">
                <a16:creationId xmlns:a16="http://schemas.microsoft.com/office/drawing/2014/main" id="{5A985F0A-F39F-4D16-B678-96259160E372}"/>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3" name="Picture 12" descr="A close up of a logo&#10;&#10;Description automatically generated">
            <a:extLst>
              <a:ext uri="{FF2B5EF4-FFF2-40B4-BE49-F238E27FC236}">
                <a16:creationId xmlns:a16="http://schemas.microsoft.com/office/drawing/2014/main" id="{F0635536-FFE4-43A7-B367-DFB013E2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
        <p:nvSpPr>
          <p:cNvPr id="14" name="Picture Placeholder 13">
            <a:extLst>
              <a:ext uri="{FF2B5EF4-FFF2-40B4-BE49-F238E27FC236}">
                <a16:creationId xmlns:a16="http://schemas.microsoft.com/office/drawing/2014/main" id="{1A411F55-4466-4500-8C59-8B2F7FAE6411}"/>
              </a:ext>
            </a:extLst>
          </p:cNvPr>
          <p:cNvSpPr>
            <a:spLocks noGrp="1"/>
          </p:cNvSpPr>
          <p:nvPr userDrawn="1">
            <p:ph type="pic" sz="quarter" idx="10"/>
          </p:nvPr>
        </p:nvSpPr>
        <p:spPr>
          <a:xfrm>
            <a:off x="838200" y="1336675"/>
            <a:ext cx="4870450" cy="4267200"/>
          </a:xfrm>
          <a:solidFill>
            <a:schemeClr val="bg1">
              <a:lumMod val="95000"/>
            </a:schemeClr>
          </a:solidFill>
          <a:ln w="57150" cmpd="thickThin">
            <a:solidFill>
              <a:schemeClr val="bg1"/>
            </a:solidFill>
          </a:ln>
          <a:effectLst>
            <a:outerShdw blurRad="76200" dist="38100" dir="2700000" algn="tl" rotWithShape="0">
              <a:prstClr val="black">
                <a:alpha val="20000"/>
              </a:prstClr>
            </a:outerShdw>
          </a:effectLst>
        </p:spPr>
        <p:txBody>
          <a:bodyPr/>
          <a:lstStyle/>
          <a:p>
            <a:endParaRPr lang="en-US" dirty="0"/>
          </a:p>
        </p:txBody>
      </p:sp>
    </p:spTree>
    <p:extLst>
      <p:ext uri="{BB962C8B-B14F-4D97-AF65-F5344CB8AC3E}">
        <p14:creationId xmlns:p14="http://schemas.microsoft.com/office/powerpoint/2010/main" val="2195497467"/>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336675"/>
            <a:ext cx="5143500" cy="42671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descr="A picture containing large, blue, holding, person&#10;&#10;Description automatically generated">
            <a:extLst>
              <a:ext uri="{FF2B5EF4-FFF2-40B4-BE49-F238E27FC236}">
                <a16:creationId xmlns:a16="http://schemas.microsoft.com/office/drawing/2014/main" id="{33E65603-2D46-44D1-A691-63BE4A9041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2" name="Rectangle 11">
            <a:extLst>
              <a:ext uri="{FF2B5EF4-FFF2-40B4-BE49-F238E27FC236}">
                <a16:creationId xmlns:a16="http://schemas.microsoft.com/office/drawing/2014/main" id="{5A985F0A-F39F-4D16-B678-96259160E372}"/>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3" name="Picture 12" descr="A close up of a logo&#10;&#10;Description automatically generated">
            <a:extLst>
              <a:ext uri="{FF2B5EF4-FFF2-40B4-BE49-F238E27FC236}">
                <a16:creationId xmlns:a16="http://schemas.microsoft.com/office/drawing/2014/main" id="{F0635536-FFE4-43A7-B367-DFB013E2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
        <p:nvSpPr>
          <p:cNvPr id="14" name="Picture Placeholder 13">
            <a:extLst>
              <a:ext uri="{FF2B5EF4-FFF2-40B4-BE49-F238E27FC236}">
                <a16:creationId xmlns:a16="http://schemas.microsoft.com/office/drawing/2014/main" id="{1A411F55-4466-4500-8C59-8B2F7FAE6411}"/>
              </a:ext>
            </a:extLst>
          </p:cNvPr>
          <p:cNvSpPr>
            <a:spLocks noGrp="1"/>
          </p:cNvSpPr>
          <p:nvPr userDrawn="1">
            <p:ph type="pic" sz="quarter" idx="10"/>
          </p:nvPr>
        </p:nvSpPr>
        <p:spPr>
          <a:xfrm>
            <a:off x="6483350" y="1336675"/>
            <a:ext cx="4870450" cy="4267200"/>
          </a:xfrm>
          <a:solidFill>
            <a:schemeClr val="bg1">
              <a:lumMod val="95000"/>
            </a:schemeClr>
          </a:solidFill>
          <a:ln w="57150" cmpd="thickThin">
            <a:solidFill>
              <a:schemeClr val="bg1"/>
            </a:solidFill>
          </a:ln>
          <a:effectLst>
            <a:outerShdw blurRad="76200" dist="38100" dir="2700000" algn="tl" rotWithShape="0">
              <a:prstClr val="black">
                <a:alpha val="20000"/>
              </a:prstClr>
            </a:outerShdw>
          </a:effectLst>
        </p:spPr>
        <p:txBody>
          <a:bodyPr/>
          <a:lstStyle/>
          <a:p>
            <a:endParaRPr lang="en-US" dirty="0"/>
          </a:p>
        </p:txBody>
      </p:sp>
    </p:spTree>
    <p:extLst>
      <p:ext uri="{BB962C8B-B14F-4D97-AF65-F5344CB8AC3E}">
        <p14:creationId xmlns:p14="http://schemas.microsoft.com/office/powerpoint/2010/main" val="4170510793"/>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3"/>
          </p:nvPr>
        </p:nvSpPr>
        <p:spPr>
          <a:xfrm>
            <a:off x="6229349" y="1181100"/>
            <a:ext cx="5124451" cy="2476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descr="A picture containing large, blue, holding, person&#10;&#10;Description automatically generated">
            <a:extLst>
              <a:ext uri="{FF2B5EF4-FFF2-40B4-BE49-F238E27FC236}">
                <a16:creationId xmlns:a16="http://schemas.microsoft.com/office/drawing/2014/main" id="{DEA91BE7-6E05-4ACF-BC29-2F0D11DD26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1" name="Rectangle 10">
            <a:extLst>
              <a:ext uri="{FF2B5EF4-FFF2-40B4-BE49-F238E27FC236}">
                <a16:creationId xmlns:a16="http://schemas.microsoft.com/office/drawing/2014/main" id="{64D135F0-89CF-45E7-95DA-8BB6C7F208E0}"/>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2" name="Picture 11" descr="A close up of a logo&#10;&#10;Description automatically generated">
            <a:extLst>
              <a:ext uri="{FF2B5EF4-FFF2-40B4-BE49-F238E27FC236}">
                <a16:creationId xmlns:a16="http://schemas.microsoft.com/office/drawing/2014/main" id="{592E81C0-F1B6-4183-A8DD-372564E8F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655425683"/>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1" y="1181102"/>
            <a:ext cx="5143500" cy="24765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large, blue, holding, person&#10;&#10;Description automatically generated">
            <a:extLst>
              <a:ext uri="{FF2B5EF4-FFF2-40B4-BE49-F238E27FC236}">
                <a16:creationId xmlns:a16="http://schemas.microsoft.com/office/drawing/2014/main" id="{94B0C2FF-4A94-4F23-9A87-1CDB075DB3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118" r="1"/>
          <a:stretch/>
        </p:blipFill>
        <p:spPr>
          <a:xfrm rot="5400000">
            <a:off x="5812534" y="497926"/>
            <a:ext cx="566931" cy="12192000"/>
          </a:xfrm>
          <a:prstGeom prst="rect">
            <a:avLst/>
          </a:prstGeom>
        </p:spPr>
      </p:pic>
      <p:sp>
        <p:nvSpPr>
          <p:cNvPr id="10" name="Rectangle 9">
            <a:extLst>
              <a:ext uri="{FF2B5EF4-FFF2-40B4-BE49-F238E27FC236}">
                <a16:creationId xmlns:a16="http://schemas.microsoft.com/office/drawing/2014/main" id="{56748936-822C-4154-93C9-4B0890FB4F14}"/>
              </a:ext>
            </a:extLst>
          </p:cNvPr>
          <p:cNvSpPr/>
          <p:nvPr userDrawn="1"/>
        </p:nvSpPr>
        <p:spPr>
          <a:xfrm>
            <a:off x="11399004" y="6460207"/>
            <a:ext cx="335348" cy="246221"/>
          </a:xfrm>
          <a:prstGeom prst="rect">
            <a:avLst/>
          </a:prstGeom>
        </p:spPr>
        <p:txBody>
          <a:bodyPr wrap="none">
            <a:spAutoFit/>
          </a:bodyPr>
          <a:lstStyle/>
          <a:p>
            <a:pPr algn="ctr"/>
            <a:fld id="{EDE5B8E0-6B26-4DF6-8233-974405B00A53}" type="slidenum">
              <a:rPr lang="en-US" sz="1000" smtClean="0">
                <a:solidFill>
                  <a:srgbClr val="FFFFFF"/>
                </a:solidFill>
              </a:rPr>
              <a:pPr algn="ctr"/>
              <a:t>‹#›</a:t>
            </a:fld>
            <a:endParaRPr lang="en-US" sz="1000" dirty="0">
              <a:solidFill>
                <a:srgbClr val="FFFFFF"/>
              </a:solidFill>
            </a:endParaRPr>
          </a:p>
        </p:txBody>
      </p:sp>
      <p:pic>
        <p:nvPicPr>
          <p:cNvPr id="11" name="Picture 10" descr="A close up of a logo&#10;&#10;Description automatically generated">
            <a:extLst>
              <a:ext uri="{FF2B5EF4-FFF2-40B4-BE49-F238E27FC236}">
                <a16:creationId xmlns:a16="http://schemas.microsoft.com/office/drawing/2014/main" id="{19C1B10E-D593-405A-9808-A264BCC63D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76" y="6199128"/>
            <a:ext cx="1899139" cy="678264"/>
          </a:xfrm>
          <a:prstGeom prst="rect">
            <a:avLst/>
          </a:prstGeom>
          <a:effectLst>
            <a:outerShdw blurRad="50800" dist="254000" dir="600000" sx="88000" sy="88000" algn="tl" rotWithShape="0">
              <a:prstClr val="black">
                <a:alpha val="40000"/>
              </a:prstClr>
            </a:outerShdw>
          </a:effectLst>
        </p:spPr>
      </p:pic>
    </p:spTree>
    <p:extLst>
      <p:ext uri="{BB962C8B-B14F-4D97-AF65-F5344CB8AC3E}">
        <p14:creationId xmlns:p14="http://schemas.microsoft.com/office/powerpoint/2010/main" val="1988187612"/>
      </p:ext>
    </p:extLst>
  </p:cSld>
  <p:clrMapOvr>
    <a:masterClrMapping/>
  </p:clrMapOvr>
  <p:transition spd="med">
    <p:fade/>
  </p:transition>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close up of a piece of paper&#10;&#10;Description automatically generated">
            <a:extLst>
              <a:ext uri="{FF2B5EF4-FFF2-40B4-BE49-F238E27FC236}">
                <a16:creationId xmlns:a16="http://schemas.microsoft.com/office/drawing/2014/main" id="{7B155930-D75E-40E6-8D03-4024107909D9}"/>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5000" b="5000"/>
          <a:stretch/>
        </p:blipFill>
        <p:spPr>
          <a:xfrm>
            <a:off x="0" y="0"/>
            <a:ext cx="12192000" cy="6858000"/>
          </a:xfrm>
          <a:prstGeom prst="rect">
            <a:avLst/>
          </a:prstGeom>
        </p:spPr>
      </p:pic>
      <p:sp>
        <p:nvSpPr>
          <p:cNvPr id="2" name="Title Placeholder 1"/>
          <p:cNvSpPr>
            <a:spLocks noGrp="1"/>
          </p:cNvSpPr>
          <p:nvPr>
            <p:ph type="title"/>
          </p:nvPr>
        </p:nvSpPr>
        <p:spPr>
          <a:xfrm>
            <a:off x="838200" y="261735"/>
            <a:ext cx="10515600" cy="685800"/>
          </a:xfrm>
          <a:prstGeom prst="rect">
            <a:avLst/>
          </a:prstGeom>
          <a:ln w="28575">
            <a:noFill/>
          </a:ln>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838200" y="1209270"/>
            <a:ext cx="10515600" cy="43840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4550755"/>
      </p:ext>
    </p:extLst>
  </p:cSld>
  <p:clrMap bg1="lt1" tx1="dk1" bg2="lt2" tx2="dk2" accent1="accent1" accent2="accent2" accent3="accent3" accent4="accent4" accent5="accent5" accent6="accent6" hlink="hlink" folHlink="folHlink"/>
  <p:sldLayoutIdLst>
    <p:sldLayoutId id="2147483699" r:id="rId1"/>
    <p:sldLayoutId id="2147483718" r:id="rId2"/>
    <p:sldLayoutId id="2147483716" r:id="rId3"/>
    <p:sldLayoutId id="2147483715" r:id="rId4"/>
    <p:sldLayoutId id="2147483700" r:id="rId5"/>
    <p:sldLayoutId id="2147483701" r:id="rId6"/>
    <p:sldLayoutId id="2147483717"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9" r:id="rId18"/>
  </p:sldLayoutIdLst>
  <p:transition spd="med">
    <p:fade/>
  </p:transition>
  <p:hf hdr="0" ftr="0" dt="0"/>
  <p:txStyles>
    <p:titleStyle>
      <a:lvl1pPr algn="l" defTabSz="685800" rtl="0" eaLnBrk="1" latinLnBrk="0" hangingPunct="1">
        <a:lnSpc>
          <a:spcPct val="90000"/>
        </a:lnSpc>
        <a:spcBef>
          <a:spcPct val="0"/>
        </a:spcBef>
        <a:buNone/>
        <a:defRPr sz="3200" b="1" kern="1200">
          <a:solidFill>
            <a:srgbClr val="0B4879"/>
          </a:solidFill>
          <a:latin typeface="Candara" panose="020E0502030303020204" pitchFamily="34" charset="0"/>
          <a:ea typeface="+mj-ea"/>
          <a:cs typeface="+mj-cs"/>
        </a:defRPr>
      </a:lvl1pPr>
    </p:titleStyle>
    <p:bodyStyle>
      <a:lvl1pPr marL="171450" indent="-171450" algn="l" defTabSz="685800" rtl="0" eaLnBrk="1" latinLnBrk="0" hangingPunct="1">
        <a:lnSpc>
          <a:spcPct val="95000"/>
        </a:lnSpc>
        <a:spcBef>
          <a:spcPts val="750"/>
        </a:spcBef>
        <a:spcAft>
          <a:spcPts val="150"/>
        </a:spcAft>
        <a:buClr>
          <a:srgbClr val="005DA6"/>
        </a:buClr>
        <a:buFont typeface="Arial" panose="020B0604020202020204" pitchFamily="34" charset="0"/>
        <a:buChar char="•"/>
        <a:defRPr sz="2400" kern="1200">
          <a:solidFill>
            <a:schemeClr val="tx1"/>
          </a:solidFill>
          <a:latin typeface="Candara" panose="020E0502030303020204" pitchFamily="34" charset="0"/>
          <a:ea typeface="+mn-ea"/>
          <a:cs typeface="+mn-cs"/>
        </a:defRPr>
      </a:lvl1pPr>
      <a:lvl2pPr marL="514350" indent="-171450" algn="l" defTabSz="685800" rtl="0" eaLnBrk="1" latinLnBrk="0" hangingPunct="1">
        <a:lnSpc>
          <a:spcPct val="95000"/>
        </a:lnSpc>
        <a:spcBef>
          <a:spcPts val="375"/>
        </a:spcBef>
        <a:spcAft>
          <a:spcPts val="150"/>
        </a:spcAft>
        <a:buClr>
          <a:srgbClr val="005DA6"/>
        </a:buClr>
        <a:buFont typeface="Calibri" panose="020F0502020204030204" pitchFamily="34" charset="0"/>
        <a:buChar char="─"/>
        <a:defRPr sz="2000" kern="1200">
          <a:solidFill>
            <a:schemeClr val="tx1"/>
          </a:solidFill>
          <a:latin typeface="Candara" panose="020E0502030303020204" pitchFamily="34" charset="0"/>
          <a:ea typeface="+mn-ea"/>
          <a:cs typeface="+mn-cs"/>
        </a:defRPr>
      </a:lvl2pPr>
      <a:lvl3pPr marL="857250" indent="-171450" algn="l" defTabSz="685800" rtl="0" eaLnBrk="1" latinLnBrk="0" hangingPunct="1">
        <a:lnSpc>
          <a:spcPct val="95000"/>
        </a:lnSpc>
        <a:spcBef>
          <a:spcPts val="375"/>
        </a:spcBef>
        <a:spcAft>
          <a:spcPts val="150"/>
        </a:spcAft>
        <a:buClr>
          <a:srgbClr val="005DA6"/>
        </a:buClr>
        <a:buFont typeface="Arial" panose="020B0604020202020204" pitchFamily="34" charset="0"/>
        <a:buChar char="•"/>
        <a:defRPr sz="1800" kern="1200">
          <a:solidFill>
            <a:schemeClr val="tx1"/>
          </a:solidFill>
          <a:latin typeface="Candara" panose="020E0502030303020204" pitchFamily="34" charset="0"/>
          <a:ea typeface="+mn-ea"/>
          <a:cs typeface="+mn-cs"/>
        </a:defRPr>
      </a:lvl3pPr>
      <a:lvl4pPr marL="1200150" indent="-171450" algn="l" defTabSz="685800" rtl="0" eaLnBrk="1" latinLnBrk="0" hangingPunct="1">
        <a:lnSpc>
          <a:spcPct val="95000"/>
        </a:lnSpc>
        <a:spcBef>
          <a:spcPts val="375"/>
        </a:spcBef>
        <a:spcAft>
          <a:spcPts val="150"/>
        </a:spcAft>
        <a:buClr>
          <a:srgbClr val="005DA6"/>
        </a:buClr>
        <a:buFont typeface="Calibri" panose="020F0502020204030204" pitchFamily="34" charset="0"/>
        <a:buChar char="─"/>
        <a:defRPr sz="1600" kern="1200">
          <a:solidFill>
            <a:schemeClr val="tx1"/>
          </a:solidFill>
          <a:latin typeface="Candara" panose="020E0502030303020204" pitchFamily="34" charset="0"/>
          <a:ea typeface="+mn-ea"/>
          <a:cs typeface="+mn-cs"/>
        </a:defRPr>
      </a:lvl4pPr>
      <a:lvl5pPr marL="1543050" indent="-171450" algn="l" defTabSz="685800" rtl="0" eaLnBrk="1" latinLnBrk="0" hangingPunct="1">
        <a:lnSpc>
          <a:spcPct val="90000"/>
        </a:lnSpc>
        <a:spcBef>
          <a:spcPts val="375"/>
        </a:spcBef>
        <a:buClr>
          <a:srgbClr val="005DA6"/>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userDrawn="1">
          <p15:clr>
            <a:srgbClr val="F26B43"/>
          </p15:clr>
        </p15:guide>
        <p15:guide id="2" pos="512" userDrawn="1">
          <p15:clr>
            <a:srgbClr val="F26B43"/>
          </p15:clr>
        </p15:guide>
        <p15:guide id="3" pos="7168" userDrawn="1">
          <p15:clr>
            <a:srgbClr val="F26B43"/>
          </p15:clr>
        </p15:guide>
        <p15:guide id="4" orient="horz" pos="2160" userDrawn="1">
          <p15:clr>
            <a:srgbClr val="F26B43"/>
          </p15:clr>
        </p15:guide>
        <p15:guide id="5" orient="horz" pos="672" userDrawn="1">
          <p15:clr>
            <a:srgbClr val="F26B43"/>
          </p15:clr>
        </p15:guide>
        <p15:guide id="6" orient="horz" pos="432" userDrawn="1">
          <p15:clr>
            <a:srgbClr val="F26B43"/>
          </p15:clr>
        </p15:guide>
        <p15:guide id="7"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michigan.gov/coronavirus/0,9753,7-406-98163_98173---,00.html" TargetMode="External"/><Relationship Id="rId2" Type="http://schemas.openxmlformats.org/officeDocument/2006/relationships/hyperlink" Target="https://covid.cdc.gov/covid-data-tracker/#county-view|Michigan|26003|Risk|community_transmission_level"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data.gov/Community/COVID-19-State-Profile-Report-Michigan/s8hn-gz3c" TargetMode="External"/><Relationship Id="rId2" Type="http://schemas.openxmlformats.org/officeDocument/2006/relationships/hyperlink" Target="https://www.michigan.gov/coronavirus/0,9753,7-406-98163_98173_102480---,00.html" TargetMode="External"/><Relationship Id="rId1" Type="http://schemas.openxmlformats.org/officeDocument/2006/relationships/slideLayout" Target="../slideLayouts/slideLayout5.xml"/><Relationship Id="rId4" Type="http://schemas.openxmlformats.org/officeDocument/2006/relationships/hyperlink" Target="https://www.michigan.gov/coronavirus/0,9753,7-406-98178_103214_103272-547150--,00.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04F80-B399-412C-A8DB-838018BC43A3}"/>
              </a:ext>
            </a:extLst>
          </p:cNvPr>
          <p:cNvSpPr>
            <a:spLocks noGrp="1"/>
          </p:cNvSpPr>
          <p:nvPr>
            <p:ph type="title"/>
          </p:nvPr>
        </p:nvSpPr>
        <p:spPr/>
        <p:txBody>
          <a:bodyPr>
            <a:normAutofit/>
          </a:bodyPr>
          <a:lstStyle/>
          <a:p>
            <a:r>
              <a:rPr lang="en-US" dirty="0">
                <a:latin typeface="Calibri" panose="020F0502020204030204" pitchFamily="34" charset="0"/>
              </a:rPr>
              <a:t>Perspectives on </a:t>
            </a:r>
            <a:r>
              <a:rPr lang="en-US" dirty="0">
                <a:latin typeface="Calibri" panose="020F0502020204030204" pitchFamily="34" charset="0"/>
                <a:cs typeface="Calibri" panose="020F0502020204030204" pitchFamily="34" charset="0"/>
              </a:rPr>
              <a:t>COVID-19</a:t>
            </a:r>
            <a:br>
              <a:rPr lang="en-US"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October 13, 2021   </a:t>
            </a:r>
            <a:endParaRPr lang="en-US"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98EF3D60-6E81-4BDA-BAB7-F3B5A3AE4A80}"/>
              </a:ext>
            </a:extLst>
          </p:cNvPr>
          <p:cNvSpPr>
            <a:spLocks noGrp="1"/>
          </p:cNvSpPr>
          <p:nvPr>
            <p:ph type="body" sz="quarter" idx="10"/>
          </p:nvPr>
        </p:nvSpPr>
        <p:spPr/>
        <p:txBody>
          <a:bodyPr>
            <a:normAutofit/>
          </a:bodyPr>
          <a:lstStyle/>
          <a:p>
            <a:r>
              <a:rPr lang="en-US" sz="2800" dirty="0">
                <a:latin typeface="Calibri" panose="020F0502020204030204" pitchFamily="34" charset="0"/>
                <a:cs typeface="Calibri" panose="020F0502020204030204" pitchFamily="34" charset="0"/>
              </a:rPr>
              <a:t>Dennis Cunningham MD, MHA, FAAP</a:t>
            </a:r>
          </a:p>
          <a:p>
            <a:r>
              <a:rPr lang="en-US" sz="2800" dirty="0">
                <a:latin typeface="Calibri" panose="020F0502020204030204" pitchFamily="34" charset="0"/>
              </a:rPr>
              <a:t>System Medical Director, Infection Prevention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66266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248A-5883-42FC-9037-7F432DD2A938}"/>
              </a:ext>
            </a:extLst>
          </p:cNvPr>
          <p:cNvSpPr>
            <a:spLocks noGrp="1"/>
          </p:cNvSpPr>
          <p:nvPr>
            <p:ph type="title"/>
          </p:nvPr>
        </p:nvSpPr>
        <p:spPr/>
        <p:txBody>
          <a:bodyPr/>
          <a:lstStyle/>
          <a:p>
            <a:r>
              <a:rPr lang="en-US" dirty="0"/>
              <a:t>Risk factors for severe COVID disease</a:t>
            </a:r>
          </a:p>
        </p:txBody>
      </p:sp>
      <p:sp>
        <p:nvSpPr>
          <p:cNvPr id="3" name="Content Placeholder 2">
            <a:extLst>
              <a:ext uri="{FF2B5EF4-FFF2-40B4-BE49-F238E27FC236}">
                <a16:creationId xmlns:a16="http://schemas.microsoft.com/office/drawing/2014/main" id="{3373D513-3300-4252-98F5-2E511DD6C10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6C43E02-E7AD-4E65-9A08-E958C7B6D297}"/>
              </a:ext>
            </a:extLst>
          </p:cNvPr>
          <p:cNvPicPr>
            <a:picLocks noChangeAspect="1"/>
          </p:cNvPicPr>
          <p:nvPr/>
        </p:nvPicPr>
        <p:blipFill>
          <a:blip r:embed="rId2"/>
          <a:stretch>
            <a:fillRect/>
          </a:stretch>
        </p:blipFill>
        <p:spPr>
          <a:xfrm>
            <a:off x="2517914" y="1559998"/>
            <a:ext cx="7144668" cy="4033280"/>
          </a:xfrm>
          <a:prstGeom prst="rect">
            <a:avLst/>
          </a:prstGeom>
        </p:spPr>
      </p:pic>
    </p:spTree>
    <p:extLst>
      <p:ext uri="{BB962C8B-B14F-4D97-AF65-F5344CB8AC3E}">
        <p14:creationId xmlns:p14="http://schemas.microsoft.com/office/powerpoint/2010/main" val="426435978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normAutofit/>
          </a:bodyPr>
          <a:lstStyle/>
          <a:p>
            <a:r>
              <a:rPr lang="en-US" dirty="0">
                <a:solidFill>
                  <a:schemeClr val="accent1"/>
                </a:solidFill>
                <a:latin typeface="Calibri" panose="020F0502020204030204" pitchFamily="34" charset="0"/>
                <a:cs typeface="Calibri" panose="020F0502020204030204" pitchFamily="34" charset="0"/>
              </a:rPr>
              <a:t>Natural infection versus vaccination</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When COVID-19 first hit the U.S., re-infection extremely unlikely within 90 days of infection</a:t>
            </a:r>
          </a:p>
          <a:p>
            <a:r>
              <a:rPr lang="en-US" dirty="0">
                <a:latin typeface="Calibri" panose="020F0502020204030204" pitchFamily="34" charset="0"/>
                <a:cs typeface="Calibri" panose="020F0502020204030204" pitchFamily="34" charset="0"/>
              </a:rPr>
              <a:t>Natural infection </a:t>
            </a:r>
          </a:p>
          <a:p>
            <a:pPr lvl="1"/>
            <a:r>
              <a:rPr lang="en-US" dirty="0">
                <a:latin typeface="Calibri" panose="020F0502020204030204" pitchFamily="34" charset="0"/>
                <a:cs typeface="Calibri" panose="020F0502020204030204" pitchFamily="34" charset="0"/>
              </a:rPr>
              <a:t>antibodies may not be detected after 90 days</a:t>
            </a:r>
          </a:p>
          <a:p>
            <a:pPr lvl="1"/>
            <a:r>
              <a:rPr lang="en-US" dirty="0">
                <a:latin typeface="Calibri" panose="020F0502020204030204" pitchFamily="34" charset="0"/>
                <a:cs typeface="Calibri" panose="020F0502020204030204" pitchFamily="34" charset="0"/>
              </a:rPr>
              <a:t>If mild infection, antibodies may not be detected after 60 days</a:t>
            </a:r>
          </a:p>
          <a:p>
            <a:r>
              <a:rPr lang="en-US" dirty="0">
                <a:latin typeface="Calibri" panose="020F0502020204030204" pitchFamily="34" charset="0"/>
                <a:cs typeface="Calibri" panose="020F0502020204030204" pitchFamily="34" charset="0"/>
              </a:rPr>
              <a:t>Not everyone that had COVID infection will produce antibodies</a:t>
            </a:r>
          </a:p>
          <a:p>
            <a:pPr lvl="1"/>
            <a:r>
              <a:rPr lang="en-US" dirty="0">
                <a:latin typeface="Calibri" panose="020F0502020204030204" pitchFamily="34" charset="0"/>
                <a:cs typeface="Calibri" panose="020F0502020204030204" pitchFamily="34" charset="0"/>
              </a:rPr>
              <a:t>36% of people did not have detectable antibodies after infection</a:t>
            </a:r>
          </a:p>
          <a:p>
            <a:pPr lvl="1"/>
            <a:r>
              <a:rPr lang="en-US" dirty="0">
                <a:latin typeface="Calibri" panose="020F0502020204030204" pitchFamily="34" charset="0"/>
                <a:cs typeface="Calibri" panose="020F0502020204030204" pitchFamily="34" charset="0"/>
              </a:rPr>
              <a:t>Usually in younger adults with mild disease (lower levels of virus in nose)</a:t>
            </a:r>
          </a:p>
          <a:p>
            <a:r>
              <a:rPr lang="en-US" dirty="0">
                <a:latin typeface="Calibri" panose="020F0502020204030204" pitchFamily="34" charset="0"/>
                <a:cs typeface="Calibri" panose="020F0502020204030204" pitchFamily="34" charset="0"/>
              </a:rPr>
              <a:t>Antibodies after vaccination remain at high levels for 180 days</a:t>
            </a:r>
          </a:p>
          <a:p>
            <a:pPr lvl="1"/>
            <a:r>
              <a:rPr lang="en-US" dirty="0">
                <a:latin typeface="Calibri" panose="020F0502020204030204" pitchFamily="34" charset="0"/>
                <a:cs typeface="Calibri" panose="020F0502020204030204" pitchFamily="34" charset="0"/>
              </a:rPr>
              <a:t>Longer duration than antibodies after natural infection</a:t>
            </a:r>
          </a:p>
          <a:p>
            <a:pPr lvl="1"/>
            <a:r>
              <a:rPr lang="en-US" dirty="0">
                <a:latin typeface="Calibri" panose="020F0502020204030204" pitchFamily="34" charset="0"/>
                <a:cs typeface="Calibri" panose="020F0502020204030204" pitchFamily="34" charset="0"/>
              </a:rPr>
              <a:t>Better protection against variants</a:t>
            </a:r>
          </a:p>
          <a:p>
            <a:pPr lvl="1"/>
            <a:endParaRPr lang="en-US" dirty="0">
              <a:solidFill>
                <a:schemeClr val="accent1"/>
              </a:solidFill>
              <a:latin typeface="Calibri" panose="020F0502020204030204" pitchFamily="34" charset="0"/>
              <a:cs typeface="Calibri" panose="020F0502020204030204" pitchFamily="34" charset="0"/>
            </a:endParaRPr>
          </a:p>
          <a:p>
            <a:endParaRPr lang="en-US" dirty="0"/>
          </a:p>
          <a:p>
            <a:endParaRPr lang="en-US" dirty="0"/>
          </a:p>
        </p:txBody>
      </p:sp>
      <p:sp>
        <p:nvSpPr>
          <p:cNvPr id="4" name="TextBox 3">
            <a:extLst>
              <a:ext uri="{FF2B5EF4-FFF2-40B4-BE49-F238E27FC236}">
                <a16:creationId xmlns:a16="http://schemas.microsoft.com/office/drawing/2014/main" id="{F3D537DF-39CB-4FD7-8ADE-FA9ACD59E4BA}"/>
              </a:ext>
            </a:extLst>
          </p:cNvPr>
          <p:cNvSpPr txBox="1"/>
          <p:nvPr/>
        </p:nvSpPr>
        <p:spPr>
          <a:xfrm>
            <a:off x="4317999" y="6488668"/>
            <a:ext cx="6383867" cy="369332"/>
          </a:xfrm>
          <a:prstGeom prst="rect">
            <a:avLst/>
          </a:prstGeom>
          <a:noFill/>
        </p:spPr>
        <p:txBody>
          <a:bodyPr wrap="square" rtlCol="0">
            <a:spAutoFit/>
          </a:bodyPr>
          <a:lstStyle/>
          <a:p>
            <a:pPr algn="l"/>
            <a:r>
              <a:rPr lang="en-US" dirty="0">
                <a:solidFill>
                  <a:schemeClr val="bg1"/>
                </a:solidFill>
              </a:rPr>
              <a:t>https://wwwnc.cdc.gov/eid/article/27/9/21-1042_article</a:t>
            </a:r>
          </a:p>
        </p:txBody>
      </p:sp>
    </p:spTree>
    <p:extLst>
      <p:ext uri="{BB962C8B-B14F-4D97-AF65-F5344CB8AC3E}">
        <p14:creationId xmlns:p14="http://schemas.microsoft.com/office/powerpoint/2010/main" val="24204733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normAutofit/>
          </a:bodyPr>
          <a:lstStyle/>
          <a:p>
            <a:r>
              <a:rPr lang="en-US" dirty="0">
                <a:solidFill>
                  <a:schemeClr val="accent1"/>
                </a:solidFill>
                <a:latin typeface="Calibri" panose="020F0502020204030204" pitchFamily="34" charset="0"/>
                <a:cs typeface="Calibri" panose="020F0502020204030204" pitchFamily="34" charset="0"/>
              </a:rPr>
              <a:t>Breakthrough disease after infection</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Data shows that COVID breakthrough infections in 2.6% of vaccinated healthcare workers based on Israeli data</a:t>
            </a:r>
          </a:p>
          <a:p>
            <a:pPr lvl="1"/>
            <a:r>
              <a:rPr lang="en-US" dirty="0">
                <a:latin typeface="Calibri" panose="020F0502020204030204" pitchFamily="34" charset="0"/>
                <a:cs typeface="Calibri" panose="020F0502020204030204" pitchFamily="34" charset="0"/>
              </a:rPr>
              <a:t>33% had no symptoms</a:t>
            </a:r>
          </a:p>
          <a:p>
            <a:pPr lvl="1"/>
            <a:r>
              <a:rPr lang="en-US" dirty="0">
                <a:latin typeface="Calibri" panose="020F0502020204030204" pitchFamily="34" charset="0"/>
                <a:cs typeface="Calibri" panose="020F0502020204030204" pitchFamily="34" charset="0"/>
              </a:rPr>
              <a:t>67% had mild symptoms</a:t>
            </a:r>
          </a:p>
          <a:p>
            <a:r>
              <a:rPr lang="en-US" dirty="0">
                <a:latin typeface="Calibri" panose="020F0502020204030204" pitchFamily="34" charset="0"/>
                <a:cs typeface="Calibri" panose="020F0502020204030204" pitchFamily="34" charset="0"/>
              </a:rPr>
              <a:t>Israel used Pfizer vaccine</a:t>
            </a:r>
          </a:p>
          <a:p>
            <a:r>
              <a:rPr lang="en-US" dirty="0">
                <a:latin typeface="Calibri" panose="020F0502020204030204" pitchFamily="34" charset="0"/>
                <a:cs typeface="Calibri" panose="020F0502020204030204" pitchFamily="34" charset="0"/>
              </a:rPr>
              <a:t>No breakthrough cases of </a:t>
            </a:r>
            <a:r>
              <a:rPr lang="en-US" u="sng" dirty="0">
                <a:latin typeface="Calibri" panose="020F0502020204030204" pitchFamily="34" charset="0"/>
                <a:cs typeface="Calibri" panose="020F0502020204030204" pitchFamily="34" charset="0"/>
              </a:rPr>
              <a:t>severe</a:t>
            </a:r>
            <a:r>
              <a:rPr lang="en-US" dirty="0">
                <a:latin typeface="Calibri" panose="020F0502020204030204" pitchFamily="34" charset="0"/>
                <a:cs typeface="Calibri" panose="020F0502020204030204" pitchFamily="34" charset="0"/>
              </a:rPr>
              <a:t> disease</a:t>
            </a:r>
          </a:p>
          <a:p>
            <a:pPr lvl="1"/>
            <a:r>
              <a:rPr lang="en-US" dirty="0">
                <a:latin typeface="Calibri" panose="020F0502020204030204" pitchFamily="34" charset="0"/>
                <a:cs typeface="Calibri" panose="020F0502020204030204" pitchFamily="34" charset="0"/>
              </a:rPr>
              <a:t>Death </a:t>
            </a:r>
          </a:p>
          <a:p>
            <a:pPr lvl="1"/>
            <a:r>
              <a:rPr lang="en-US" dirty="0">
                <a:latin typeface="Calibri" panose="020F0502020204030204" pitchFamily="34" charset="0"/>
                <a:cs typeface="Calibri" panose="020F0502020204030204" pitchFamily="34" charset="0"/>
              </a:rPr>
              <a:t>Hospitalization</a:t>
            </a:r>
          </a:p>
          <a:p>
            <a:r>
              <a:rPr lang="en-US" dirty="0">
                <a:latin typeface="Calibri" panose="020F0502020204030204" pitchFamily="34" charset="0"/>
                <a:cs typeface="Calibri" panose="020F0502020204030204" pitchFamily="34" charset="0"/>
              </a:rPr>
              <a:t>Other data suggests vaccinated individuals shed virus at lower amounts for shorter duration of time compared to non-vaccinated individuals</a:t>
            </a:r>
          </a:p>
          <a:p>
            <a:endParaRPr lang="en-US" dirty="0"/>
          </a:p>
          <a:p>
            <a:endParaRPr lang="en-US" dirty="0"/>
          </a:p>
        </p:txBody>
      </p:sp>
      <p:sp>
        <p:nvSpPr>
          <p:cNvPr id="4" name="TextBox 3">
            <a:extLst>
              <a:ext uri="{FF2B5EF4-FFF2-40B4-BE49-F238E27FC236}">
                <a16:creationId xmlns:a16="http://schemas.microsoft.com/office/drawing/2014/main" id="{F3D537DF-39CB-4FD7-8ADE-FA9ACD59E4BA}"/>
              </a:ext>
            </a:extLst>
          </p:cNvPr>
          <p:cNvSpPr txBox="1"/>
          <p:nvPr/>
        </p:nvSpPr>
        <p:spPr>
          <a:xfrm>
            <a:off x="2743201" y="6378602"/>
            <a:ext cx="8085666" cy="369332"/>
          </a:xfrm>
          <a:prstGeom prst="rect">
            <a:avLst/>
          </a:prstGeom>
          <a:noFill/>
        </p:spPr>
        <p:txBody>
          <a:bodyPr wrap="square" rtlCol="0">
            <a:spAutoFit/>
          </a:bodyPr>
          <a:lstStyle/>
          <a:p>
            <a:pPr algn="l"/>
            <a:r>
              <a:rPr lang="en-US" dirty="0">
                <a:solidFill>
                  <a:schemeClr val="bg1"/>
                </a:solidFill>
              </a:rPr>
              <a:t>https://www.nejm.org/doi/full/10.1056/NEJMoa2109072?query=featured_home</a:t>
            </a:r>
          </a:p>
        </p:txBody>
      </p:sp>
    </p:spTree>
    <p:extLst>
      <p:ext uri="{BB962C8B-B14F-4D97-AF65-F5344CB8AC3E}">
        <p14:creationId xmlns:p14="http://schemas.microsoft.com/office/powerpoint/2010/main" val="14477149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COVID-19 vaccines in the U.S.</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Pfizer</a:t>
            </a:r>
          </a:p>
          <a:p>
            <a:pPr lvl="1"/>
            <a:r>
              <a:rPr lang="en-US" sz="1600" dirty="0">
                <a:latin typeface="Calibri" panose="020F0502020204030204" pitchFamily="34" charset="0"/>
                <a:cs typeface="Calibri" panose="020F0502020204030204" pitchFamily="34" charset="0"/>
              </a:rPr>
              <a:t>Full approval to prevent infection in people 16 years of age and older (2 doses)</a:t>
            </a:r>
          </a:p>
          <a:p>
            <a:pPr lvl="1"/>
            <a:r>
              <a:rPr lang="en-US" sz="1600" dirty="0">
                <a:latin typeface="Calibri" panose="020F0502020204030204" pitchFamily="34" charset="0"/>
                <a:cs typeface="Calibri" panose="020F0502020204030204" pitchFamily="34" charset="0"/>
              </a:rPr>
              <a:t>Emergency Use Approval</a:t>
            </a:r>
          </a:p>
          <a:p>
            <a:pPr lvl="2"/>
            <a:r>
              <a:rPr lang="en-US" sz="1400" dirty="0">
                <a:latin typeface="Calibri" panose="020F0502020204030204" pitchFamily="34" charset="0"/>
                <a:cs typeface="Calibri" panose="020F0502020204030204" pitchFamily="34" charset="0"/>
              </a:rPr>
              <a:t>Children 12 to 11 years of age (2 doses)</a:t>
            </a:r>
          </a:p>
          <a:p>
            <a:pPr lvl="2"/>
            <a:r>
              <a:rPr lang="en-US" sz="1400" dirty="0">
                <a:latin typeface="Calibri" panose="020F0502020204030204" pitchFamily="34" charset="0"/>
                <a:cs typeface="Calibri" panose="020F0502020204030204" pitchFamily="34" charset="0"/>
              </a:rPr>
              <a:t>3</a:t>
            </a:r>
            <a:r>
              <a:rPr lang="en-US" sz="1400" baseline="30000" dirty="0">
                <a:latin typeface="Calibri" panose="020F0502020204030204" pitchFamily="34" charset="0"/>
                <a:cs typeface="Calibri" panose="020F0502020204030204" pitchFamily="34" charset="0"/>
              </a:rPr>
              <a:t>rd</a:t>
            </a:r>
            <a:r>
              <a:rPr lang="en-US" sz="1400" dirty="0">
                <a:latin typeface="Calibri" panose="020F0502020204030204" pitchFamily="34" charset="0"/>
                <a:cs typeface="Calibri" panose="020F0502020204030204" pitchFamily="34" charset="0"/>
              </a:rPr>
              <a:t> dose </a:t>
            </a:r>
          </a:p>
          <a:p>
            <a:pPr lvl="3"/>
            <a:r>
              <a:rPr lang="en-US" sz="1200" dirty="0">
                <a:latin typeface="Calibri" panose="020F0502020204030204" pitchFamily="34" charset="0"/>
                <a:cs typeface="Calibri" panose="020F0502020204030204" pitchFamily="34" charset="0"/>
              </a:rPr>
              <a:t>Age 65 and older</a:t>
            </a:r>
          </a:p>
          <a:p>
            <a:pPr lvl="3"/>
            <a:r>
              <a:rPr lang="en-US" sz="1200" dirty="0">
                <a:latin typeface="Calibri" panose="020F0502020204030204" pitchFamily="34" charset="0"/>
                <a:cs typeface="Calibri" panose="020F0502020204030204" pitchFamily="34" charset="0"/>
              </a:rPr>
              <a:t>High risk for severe COVID disease</a:t>
            </a:r>
          </a:p>
          <a:p>
            <a:pPr lvl="3"/>
            <a:r>
              <a:rPr lang="en-US" sz="1200" dirty="0">
                <a:latin typeface="Calibri" panose="020F0502020204030204" pitchFamily="34" charset="0"/>
                <a:cs typeface="Calibri" panose="020F0502020204030204" pitchFamily="34" charset="0"/>
              </a:rPr>
              <a:t>Anyone with occupational exposure</a:t>
            </a:r>
          </a:p>
          <a:p>
            <a:r>
              <a:rPr lang="en-US" sz="2000" dirty="0">
                <a:latin typeface="Calibri" panose="020F0502020204030204" pitchFamily="34" charset="0"/>
                <a:cs typeface="Calibri" panose="020F0502020204030204" pitchFamily="34" charset="0"/>
              </a:rPr>
              <a:t>Moderna </a:t>
            </a:r>
            <a:r>
              <a:rPr lang="en-US" sz="1600" dirty="0">
                <a:latin typeface="Calibri" panose="020F0502020204030204" pitchFamily="34" charset="0"/>
                <a:cs typeface="Calibri" panose="020F0502020204030204" pitchFamily="34" charset="0"/>
              </a:rPr>
              <a:t>Emergency Use Approval to  </a:t>
            </a:r>
          </a:p>
          <a:p>
            <a:pPr lvl="2"/>
            <a:r>
              <a:rPr lang="en-US" sz="1400" dirty="0">
                <a:latin typeface="Calibri" panose="020F0502020204030204" pitchFamily="34" charset="0"/>
                <a:cs typeface="Calibri" panose="020F0502020204030204" pitchFamily="34" charset="0"/>
              </a:rPr>
              <a:t>prevent COVID in people 18 years of age and older (2 doses)</a:t>
            </a:r>
          </a:p>
          <a:p>
            <a:pPr lvl="2"/>
            <a:r>
              <a:rPr lang="en-US" sz="1400" dirty="0">
                <a:latin typeface="Calibri" panose="020F0502020204030204" pitchFamily="34" charset="0"/>
                <a:cs typeface="Calibri" panose="020F0502020204030204" pitchFamily="34" charset="0"/>
              </a:rPr>
              <a:t>3</a:t>
            </a:r>
            <a:r>
              <a:rPr lang="en-US" sz="1400" baseline="30000" dirty="0">
                <a:latin typeface="Calibri" panose="020F0502020204030204" pitchFamily="34" charset="0"/>
                <a:cs typeface="Calibri" panose="020F0502020204030204" pitchFamily="34" charset="0"/>
              </a:rPr>
              <a:t>rd</a:t>
            </a:r>
            <a:r>
              <a:rPr lang="en-US" sz="1400" dirty="0">
                <a:latin typeface="Calibri" panose="020F0502020204030204" pitchFamily="34" charset="0"/>
                <a:cs typeface="Calibri" panose="020F0502020204030204" pitchFamily="34" charset="0"/>
              </a:rPr>
              <a:t> dose for people with moderate to severe immunocompromise</a:t>
            </a:r>
          </a:p>
          <a:p>
            <a:r>
              <a:rPr lang="en-US" sz="2000" dirty="0">
                <a:latin typeface="Calibri" panose="020F0502020204030204" pitchFamily="34" charset="0"/>
                <a:cs typeface="Calibri" panose="020F0502020204030204" pitchFamily="34" charset="0"/>
              </a:rPr>
              <a:t>J&amp;J Janssen</a:t>
            </a:r>
          </a:p>
          <a:p>
            <a:pPr lvl="2"/>
            <a:r>
              <a:rPr lang="en-US" dirty="0">
                <a:latin typeface="Calibri" panose="020F0502020204030204" pitchFamily="34" charset="0"/>
                <a:cs typeface="Calibri" panose="020F0502020204030204" pitchFamily="34" charset="0"/>
              </a:rPr>
              <a:t>Prevent COVID in people 18 years of age and older (1 dose)</a:t>
            </a:r>
          </a:p>
          <a:p>
            <a:endParaRPr lang="en-US" dirty="0"/>
          </a:p>
          <a:p>
            <a:endParaRPr lang="en-US" dirty="0"/>
          </a:p>
        </p:txBody>
      </p:sp>
    </p:spTree>
    <p:extLst>
      <p:ext uri="{BB962C8B-B14F-4D97-AF65-F5344CB8AC3E}">
        <p14:creationId xmlns:p14="http://schemas.microsoft.com/office/powerpoint/2010/main" val="348353452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0B19-FFC4-43B6-ACEA-0B4A7F682B83}"/>
              </a:ext>
            </a:extLst>
          </p:cNvPr>
          <p:cNvSpPr>
            <a:spLocks noGrp="1"/>
          </p:cNvSpPr>
          <p:nvPr>
            <p:ph type="title"/>
          </p:nvPr>
        </p:nvSpPr>
        <p:spPr/>
        <p:txBody>
          <a:bodyPr/>
          <a:lstStyle/>
          <a:p>
            <a:r>
              <a:rPr lang="en-US" dirty="0"/>
              <a:t>Next Steps for Vaccines</a:t>
            </a:r>
          </a:p>
        </p:txBody>
      </p:sp>
      <p:sp>
        <p:nvSpPr>
          <p:cNvPr id="3" name="Content Placeholder 2">
            <a:extLst>
              <a:ext uri="{FF2B5EF4-FFF2-40B4-BE49-F238E27FC236}">
                <a16:creationId xmlns:a16="http://schemas.microsoft.com/office/drawing/2014/main" id="{D01EBCA8-A1B7-4346-989C-5007A21537A4}"/>
              </a:ext>
            </a:extLst>
          </p:cNvPr>
          <p:cNvSpPr>
            <a:spLocks noGrp="1"/>
          </p:cNvSpPr>
          <p:nvPr>
            <p:ph idx="1"/>
          </p:nvPr>
        </p:nvSpPr>
        <p:spPr/>
        <p:txBody>
          <a:bodyPr/>
          <a:lstStyle/>
          <a:p>
            <a:r>
              <a:rPr lang="en-US" dirty="0"/>
              <a:t>October 14 &amp; 15:  FDA will vote on approving booster doses for Moderna and J&amp;J Janssen vaccines</a:t>
            </a:r>
          </a:p>
          <a:p>
            <a:pPr lvl="1"/>
            <a:r>
              <a:rPr lang="en-US" dirty="0"/>
              <a:t>Moderna 3</a:t>
            </a:r>
            <a:r>
              <a:rPr lang="en-US" baseline="30000" dirty="0"/>
              <a:t>rd</a:t>
            </a:r>
            <a:r>
              <a:rPr lang="en-US" dirty="0"/>
              <a:t> dose authorized only for immunocompromised adults</a:t>
            </a:r>
          </a:p>
          <a:p>
            <a:r>
              <a:rPr lang="en-US" dirty="0"/>
              <a:t>October 20 &amp; 21:   ACIP (Advisory Committee on Immunization Practices) votes on FDA actions</a:t>
            </a:r>
          </a:p>
          <a:p>
            <a:pPr lvl="1"/>
            <a:r>
              <a:rPr lang="en-US" dirty="0"/>
              <a:t>ACIP vote required for ‘official recommendation”</a:t>
            </a:r>
          </a:p>
          <a:p>
            <a:pPr lvl="1"/>
            <a:endParaRPr lang="en-US" dirty="0"/>
          </a:p>
          <a:p>
            <a:r>
              <a:rPr lang="en-US" dirty="0"/>
              <a:t>October 26:  FDA votes on approving Pfizer vaccine for children 5 – 11 years</a:t>
            </a:r>
          </a:p>
          <a:p>
            <a:r>
              <a:rPr lang="en-US" dirty="0"/>
              <a:t>ACIP votes on November 2 &amp; 3</a:t>
            </a:r>
          </a:p>
        </p:txBody>
      </p:sp>
    </p:spTree>
    <p:extLst>
      <p:ext uri="{BB962C8B-B14F-4D97-AF65-F5344CB8AC3E}">
        <p14:creationId xmlns:p14="http://schemas.microsoft.com/office/powerpoint/2010/main" val="513240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9B25-6C1C-4B59-9154-38DF300644BD}"/>
              </a:ext>
            </a:extLst>
          </p:cNvPr>
          <p:cNvSpPr>
            <a:spLocks noGrp="1"/>
          </p:cNvSpPr>
          <p:nvPr>
            <p:ph type="title"/>
          </p:nvPr>
        </p:nvSpPr>
        <p:spPr/>
        <p:txBody>
          <a:bodyPr/>
          <a:lstStyle/>
          <a:p>
            <a:r>
              <a:rPr lang="en-US" dirty="0"/>
              <a:t>COVID-19 variants</a:t>
            </a:r>
          </a:p>
        </p:txBody>
      </p:sp>
      <p:sp>
        <p:nvSpPr>
          <p:cNvPr id="3" name="Content Placeholder 2">
            <a:extLst>
              <a:ext uri="{FF2B5EF4-FFF2-40B4-BE49-F238E27FC236}">
                <a16:creationId xmlns:a16="http://schemas.microsoft.com/office/drawing/2014/main" id="{27C233C4-8214-45A5-81DA-5FDF98DCC21E}"/>
              </a:ext>
            </a:extLst>
          </p:cNvPr>
          <p:cNvSpPr>
            <a:spLocks noGrp="1"/>
          </p:cNvSpPr>
          <p:nvPr>
            <p:ph idx="1"/>
          </p:nvPr>
        </p:nvSpPr>
        <p:spPr/>
        <p:txBody>
          <a:bodyPr/>
          <a:lstStyle/>
          <a:p>
            <a:r>
              <a:rPr lang="en-US" dirty="0"/>
              <a:t>Like influenza, COVID-19 mutates</a:t>
            </a:r>
          </a:p>
          <a:p>
            <a:r>
              <a:rPr lang="en-US" dirty="0"/>
              <a:t>Each new variant takes ‘old’ mutations and adds additional mutations</a:t>
            </a:r>
          </a:p>
          <a:p>
            <a:r>
              <a:rPr lang="en-US" dirty="0"/>
              <a:t>Delta incorporated mutations from 2 different variants – first time virus incorporated both mutations which made the virus much more contagious </a:t>
            </a:r>
          </a:p>
          <a:p>
            <a:pPr lvl="1"/>
            <a:r>
              <a:rPr lang="en-US" dirty="0"/>
              <a:t>251 times higher level of Delta in nose versus original COVID-19 virus</a:t>
            </a:r>
          </a:p>
          <a:p>
            <a:pPr lvl="1"/>
            <a:endParaRPr lang="en-US" dirty="0"/>
          </a:p>
          <a:p>
            <a:r>
              <a:rPr lang="en-US" sz="2000" b="1" dirty="0"/>
              <a:t>Variants of Concern (4)</a:t>
            </a:r>
            <a:r>
              <a:rPr lang="en-US" sz="2000" dirty="0"/>
              <a:t>:   public health threat because mutations make virus more contagious, more virulent, or resistant to antibodies</a:t>
            </a:r>
          </a:p>
          <a:p>
            <a:r>
              <a:rPr lang="en-US" sz="2000" b="1" dirty="0"/>
              <a:t>Variants of Interest (3)</a:t>
            </a:r>
            <a:r>
              <a:rPr lang="en-US" sz="2000" dirty="0"/>
              <a:t>:  potential public health threat</a:t>
            </a:r>
          </a:p>
          <a:p>
            <a:r>
              <a:rPr lang="en-US" sz="2000" b="1" dirty="0"/>
              <a:t>Variants under Monitoring (&gt;20)</a:t>
            </a:r>
            <a:r>
              <a:rPr lang="en-US" sz="2000" dirty="0"/>
              <a:t>:  not believed to have broad public health threat</a:t>
            </a:r>
          </a:p>
        </p:txBody>
      </p:sp>
    </p:spTree>
    <p:extLst>
      <p:ext uri="{BB962C8B-B14F-4D97-AF65-F5344CB8AC3E}">
        <p14:creationId xmlns:p14="http://schemas.microsoft.com/office/powerpoint/2010/main" val="84144062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B155-55DA-4C2F-B49D-514319343EC7}"/>
              </a:ext>
            </a:extLst>
          </p:cNvPr>
          <p:cNvSpPr>
            <a:spLocks noGrp="1"/>
          </p:cNvSpPr>
          <p:nvPr>
            <p:ph type="title"/>
          </p:nvPr>
        </p:nvSpPr>
        <p:spPr/>
        <p:txBody>
          <a:bodyPr/>
          <a:lstStyle/>
          <a:p>
            <a:r>
              <a:rPr lang="en-US" dirty="0"/>
              <a:t>Variants of Concern</a:t>
            </a:r>
          </a:p>
        </p:txBody>
      </p:sp>
      <p:graphicFrame>
        <p:nvGraphicFramePr>
          <p:cNvPr id="4" name="Table 4">
            <a:extLst>
              <a:ext uri="{FF2B5EF4-FFF2-40B4-BE49-F238E27FC236}">
                <a16:creationId xmlns:a16="http://schemas.microsoft.com/office/drawing/2014/main" id="{E8B0970C-D9C4-4431-8CA6-3094C591A3D2}"/>
              </a:ext>
            </a:extLst>
          </p:cNvPr>
          <p:cNvGraphicFramePr>
            <a:graphicFrameLocks noGrp="1"/>
          </p:cNvGraphicFramePr>
          <p:nvPr>
            <p:extLst>
              <p:ext uri="{D42A27DB-BD31-4B8C-83A1-F6EECF244321}">
                <p14:modId xmlns:p14="http://schemas.microsoft.com/office/powerpoint/2010/main" val="2973976852"/>
              </p:ext>
            </p:extLst>
          </p:nvPr>
        </p:nvGraphicFramePr>
        <p:xfrm>
          <a:off x="406400" y="1456265"/>
          <a:ext cx="10947400" cy="3784600"/>
        </p:xfrm>
        <a:graphic>
          <a:graphicData uri="http://schemas.openxmlformats.org/drawingml/2006/table">
            <a:tbl>
              <a:tblPr firstRow="1" bandRow="1">
                <a:tableStyleId>{5C22544A-7EE6-4342-B048-85BDC9FD1C3A}</a:tableStyleId>
              </a:tblPr>
              <a:tblGrid>
                <a:gridCol w="2736850">
                  <a:extLst>
                    <a:ext uri="{9D8B030D-6E8A-4147-A177-3AD203B41FA5}">
                      <a16:colId xmlns:a16="http://schemas.microsoft.com/office/drawing/2014/main" val="2911027333"/>
                    </a:ext>
                  </a:extLst>
                </a:gridCol>
                <a:gridCol w="2736850">
                  <a:extLst>
                    <a:ext uri="{9D8B030D-6E8A-4147-A177-3AD203B41FA5}">
                      <a16:colId xmlns:a16="http://schemas.microsoft.com/office/drawing/2014/main" val="2830308496"/>
                    </a:ext>
                  </a:extLst>
                </a:gridCol>
                <a:gridCol w="2736850">
                  <a:extLst>
                    <a:ext uri="{9D8B030D-6E8A-4147-A177-3AD203B41FA5}">
                      <a16:colId xmlns:a16="http://schemas.microsoft.com/office/drawing/2014/main" val="2146729022"/>
                    </a:ext>
                  </a:extLst>
                </a:gridCol>
                <a:gridCol w="2736850">
                  <a:extLst>
                    <a:ext uri="{9D8B030D-6E8A-4147-A177-3AD203B41FA5}">
                      <a16:colId xmlns:a16="http://schemas.microsoft.com/office/drawing/2014/main" val="2492006054"/>
                    </a:ext>
                  </a:extLst>
                </a:gridCol>
              </a:tblGrid>
              <a:tr h="756920">
                <a:tc>
                  <a:txBody>
                    <a:bodyPr/>
                    <a:lstStyle/>
                    <a:p>
                      <a:endParaRPr lang="en-US" dirty="0"/>
                    </a:p>
                    <a:p>
                      <a:r>
                        <a:rPr lang="en-US" dirty="0"/>
                        <a:t>WHO designation</a:t>
                      </a:r>
                    </a:p>
                  </a:txBody>
                  <a:tcPr/>
                </a:tc>
                <a:tc>
                  <a:txBody>
                    <a:bodyPr/>
                    <a:lstStyle/>
                    <a:p>
                      <a:endParaRPr lang="en-US" dirty="0"/>
                    </a:p>
                    <a:p>
                      <a:r>
                        <a:rPr lang="en-US" dirty="0"/>
                        <a:t>Pango lineage</a:t>
                      </a:r>
                    </a:p>
                  </a:txBody>
                  <a:tcPr/>
                </a:tc>
                <a:tc>
                  <a:txBody>
                    <a:bodyPr/>
                    <a:lstStyle/>
                    <a:p>
                      <a:endParaRPr lang="en-US" dirty="0"/>
                    </a:p>
                    <a:p>
                      <a:r>
                        <a:rPr lang="en-US" dirty="0"/>
                        <a:t>Origin</a:t>
                      </a:r>
                    </a:p>
                  </a:txBody>
                  <a:tcPr/>
                </a:tc>
                <a:tc>
                  <a:txBody>
                    <a:bodyPr/>
                    <a:lstStyle/>
                    <a:p>
                      <a:endParaRPr lang="en-US" dirty="0"/>
                    </a:p>
                    <a:p>
                      <a:r>
                        <a:rPr lang="en-US" dirty="0"/>
                        <a:t>Date</a:t>
                      </a:r>
                    </a:p>
                  </a:txBody>
                  <a:tcPr/>
                </a:tc>
                <a:extLst>
                  <a:ext uri="{0D108BD9-81ED-4DB2-BD59-A6C34878D82A}">
                    <a16:rowId xmlns:a16="http://schemas.microsoft.com/office/drawing/2014/main" val="3211562424"/>
                  </a:ext>
                </a:extLst>
              </a:tr>
              <a:tr h="756920">
                <a:tc>
                  <a:txBody>
                    <a:bodyPr/>
                    <a:lstStyle/>
                    <a:p>
                      <a:endParaRPr lang="en-US" dirty="0"/>
                    </a:p>
                    <a:p>
                      <a:r>
                        <a:rPr lang="en-US" dirty="0"/>
                        <a:t>Alpha</a:t>
                      </a:r>
                    </a:p>
                  </a:txBody>
                  <a:tcPr/>
                </a:tc>
                <a:tc>
                  <a:txBody>
                    <a:bodyPr/>
                    <a:lstStyle/>
                    <a:p>
                      <a:endParaRPr lang="en-US" dirty="0"/>
                    </a:p>
                    <a:p>
                      <a:r>
                        <a:rPr lang="en-US" dirty="0"/>
                        <a:t>B.1.1.7</a:t>
                      </a:r>
                    </a:p>
                  </a:txBody>
                  <a:tcPr/>
                </a:tc>
                <a:tc>
                  <a:txBody>
                    <a:bodyPr/>
                    <a:lstStyle/>
                    <a:p>
                      <a:endParaRPr lang="en-US" dirty="0"/>
                    </a:p>
                    <a:p>
                      <a:r>
                        <a:rPr lang="en-US" dirty="0"/>
                        <a:t>United Kingdom</a:t>
                      </a:r>
                    </a:p>
                  </a:txBody>
                  <a:tcPr/>
                </a:tc>
                <a:tc>
                  <a:txBody>
                    <a:bodyPr/>
                    <a:lstStyle/>
                    <a:p>
                      <a:endParaRPr lang="en-US" dirty="0"/>
                    </a:p>
                    <a:p>
                      <a:r>
                        <a:rPr lang="en-US" dirty="0"/>
                        <a:t>9/2020</a:t>
                      </a:r>
                    </a:p>
                  </a:txBody>
                  <a:tcPr/>
                </a:tc>
                <a:extLst>
                  <a:ext uri="{0D108BD9-81ED-4DB2-BD59-A6C34878D82A}">
                    <a16:rowId xmlns:a16="http://schemas.microsoft.com/office/drawing/2014/main" val="2060032464"/>
                  </a:ext>
                </a:extLst>
              </a:tr>
              <a:tr h="756920">
                <a:tc>
                  <a:txBody>
                    <a:bodyPr/>
                    <a:lstStyle/>
                    <a:p>
                      <a:endParaRPr lang="en-US" dirty="0"/>
                    </a:p>
                    <a:p>
                      <a:r>
                        <a:rPr lang="en-US" dirty="0"/>
                        <a:t>Beta</a:t>
                      </a:r>
                    </a:p>
                  </a:txBody>
                  <a:tcPr/>
                </a:tc>
                <a:tc>
                  <a:txBody>
                    <a:bodyPr/>
                    <a:lstStyle/>
                    <a:p>
                      <a:endParaRPr lang="en-US" dirty="0"/>
                    </a:p>
                    <a:p>
                      <a:r>
                        <a:rPr lang="en-US" dirty="0"/>
                        <a:t>B.1.351</a:t>
                      </a:r>
                    </a:p>
                  </a:txBody>
                  <a:tcPr/>
                </a:tc>
                <a:tc>
                  <a:txBody>
                    <a:bodyPr/>
                    <a:lstStyle/>
                    <a:p>
                      <a:endParaRPr lang="en-US" dirty="0"/>
                    </a:p>
                    <a:p>
                      <a:r>
                        <a:rPr lang="en-US" dirty="0"/>
                        <a:t>South Africa</a:t>
                      </a:r>
                    </a:p>
                  </a:txBody>
                  <a:tcPr/>
                </a:tc>
                <a:tc>
                  <a:txBody>
                    <a:bodyPr/>
                    <a:lstStyle/>
                    <a:p>
                      <a:endParaRPr lang="en-US" dirty="0"/>
                    </a:p>
                    <a:p>
                      <a:r>
                        <a:rPr lang="en-US" dirty="0"/>
                        <a:t>5/2020</a:t>
                      </a:r>
                    </a:p>
                  </a:txBody>
                  <a:tcPr/>
                </a:tc>
                <a:extLst>
                  <a:ext uri="{0D108BD9-81ED-4DB2-BD59-A6C34878D82A}">
                    <a16:rowId xmlns:a16="http://schemas.microsoft.com/office/drawing/2014/main" val="2760120897"/>
                  </a:ext>
                </a:extLst>
              </a:tr>
              <a:tr h="756920">
                <a:tc>
                  <a:txBody>
                    <a:bodyPr/>
                    <a:lstStyle/>
                    <a:p>
                      <a:endParaRPr lang="en-US" dirty="0"/>
                    </a:p>
                    <a:p>
                      <a:r>
                        <a:rPr lang="en-US" dirty="0"/>
                        <a:t>Gamma</a:t>
                      </a:r>
                    </a:p>
                  </a:txBody>
                  <a:tcPr/>
                </a:tc>
                <a:tc>
                  <a:txBody>
                    <a:bodyPr/>
                    <a:lstStyle/>
                    <a:p>
                      <a:endParaRPr lang="en-US" dirty="0"/>
                    </a:p>
                    <a:p>
                      <a:r>
                        <a:rPr lang="en-US" dirty="0"/>
                        <a:t>P.1</a:t>
                      </a:r>
                    </a:p>
                  </a:txBody>
                  <a:tcPr/>
                </a:tc>
                <a:tc>
                  <a:txBody>
                    <a:bodyPr/>
                    <a:lstStyle/>
                    <a:p>
                      <a:endParaRPr lang="en-US" dirty="0"/>
                    </a:p>
                    <a:p>
                      <a:r>
                        <a:rPr lang="en-US" dirty="0"/>
                        <a:t>Brazil</a:t>
                      </a:r>
                    </a:p>
                  </a:txBody>
                  <a:tcPr/>
                </a:tc>
                <a:tc>
                  <a:txBody>
                    <a:bodyPr/>
                    <a:lstStyle/>
                    <a:p>
                      <a:endParaRPr lang="en-US" dirty="0"/>
                    </a:p>
                    <a:p>
                      <a:r>
                        <a:rPr lang="en-US" dirty="0"/>
                        <a:t>11/2020</a:t>
                      </a:r>
                    </a:p>
                  </a:txBody>
                  <a:tcPr/>
                </a:tc>
                <a:extLst>
                  <a:ext uri="{0D108BD9-81ED-4DB2-BD59-A6C34878D82A}">
                    <a16:rowId xmlns:a16="http://schemas.microsoft.com/office/drawing/2014/main" val="446526605"/>
                  </a:ext>
                </a:extLst>
              </a:tr>
              <a:tr h="756920">
                <a:tc>
                  <a:txBody>
                    <a:bodyPr/>
                    <a:lstStyle/>
                    <a:p>
                      <a:endParaRPr lang="en-US" dirty="0"/>
                    </a:p>
                    <a:p>
                      <a:r>
                        <a:rPr lang="en-US" dirty="0"/>
                        <a:t>Delta</a:t>
                      </a:r>
                    </a:p>
                  </a:txBody>
                  <a:tcPr/>
                </a:tc>
                <a:tc>
                  <a:txBody>
                    <a:bodyPr/>
                    <a:lstStyle/>
                    <a:p>
                      <a:endParaRPr lang="en-US" dirty="0"/>
                    </a:p>
                    <a:p>
                      <a:r>
                        <a:rPr lang="en-US" dirty="0"/>
                        <a:t>B.1.617.2</a:t>
                      </a:r>
                    </a:p>
                  </a:txBody>
                  <a:tcPr/>
                </a:tc>
                <a:tc>
                  <a:txBody>
                    <a:bodyPr/>
                    <a:lstStyle/>
                    <a:p>
                      <a:endParaRPr lang="en-US" dirty="0"/>
                    </a:p>
                    <a:p>
                      <a:r>
                        <a:rPr lang="en-US" dirty="0"/>
                        <a:t>India</a:t>
                      </a:r>
                    </a:p>
                  </a:txBody>
                  <a:tcPr/>
                </a:tc>
                <a:tc>
                  <a:txBody>
                    <a:bodyPr/>
                    <a:lstStyle/>
                    <a:p>
                      <a:endParaRPr lang="en-US" dirty="0"/>
                    </a:p>
                    <a:p>
                      <a:r>
                        <a:rPr lang="en-US" dirty="0"/>
                        <a:t>10/2020</a:t>
                      </a:r>
                    </a:p>
                  </a:txBody>
                  <a:tcPr/>
                </a:tc>
                <a:extLst>
                  <a:ext uri="{0D108BD9-81ED-4DB2-BD59-A6C34878D82A}">
                    <a16:rowId xmlns:a16="http://schemas.microsoft.com/office/drawing/2014/main" val="19465821"/>
                  </a:ext>
                </a:extLst>
              </a:tr>
            </a:tbl>
          </a:graphicData>
        </a:graphic>
      </p:graphicFrame>
    </p:spTree>
    <p:extLst>
      <p:ext uri="{BB962C8B-B14F-4D97-AF65-F5344CB8AC3E}">
        <p14:creationId xmlns:p14="http://schemas.microsoft.com/office/powerpoint/2010/main" val="229540654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52AE-726D-45DE-A75F-CB96ABFCAC6C}"/>
              </a:ext>
            </a:extLst>
          </p:cNvPr>
          <p:cNvSpPr>
            <a:spLocks noGrp="1"/>
          </p:cNvSpPr>
          <p:nvPr>
            <p:ph type="title"/>
          </p:nvPr>
        </p:nvSpPr>
        <p:spPr/>
        <p:txBody>
          <a:bodyPr/>
          <a:lstStyle/>
          <a:p>
            <a:r>
              <a:rPr lang="en-US" dirty="0"/>
              <a:t>Variants of Interest</a:t>
            </a:r>
          </a:p>
        </p:txBody>
      </p:sp>
      <p:graphicFrame>
        <p:nvGraphicFramePr>
          <p:cNvPr id="4" name="Table 4">
            <a:extLst>
              <a:ext uri="{FF2B5EF4-FFF2-40B4-BE49-F238E27FC236}">
                <a16:creationId xmlns:a16="http://schemas.microsoft.com/office/drawing/2014/main" id="{859D90E9-B0C8-4DB7-A6B9-60575961AC6C}"/>
              </a:ext>
            </a:extLst>
          </p:cNvPr>
          <p:cNvGraphicFramePr>
            <a:graphicFrameLocks noGrp="1"/>
          </p:cNvGraphicFramePr>
          <p:nvPr>
            <p:ph idx="1"/>
            <p:extLst>
              <p:ext uri="{D42A27DB-BD31-4B8C-83A1-F6EECF244321}">
                <p14:modId xmlns:p14="http://schemas.microsoft.com/office/powerpoint/2010/main" val="891472045"/>
              </p:ext>
            </p:extLst>
          </p:nvPr>
        </p:nvGraphicFramePr>
        <p:xfrm>
          <a:off x="838200" y="1209674"/>
          <a:ext cx="10515600" cy="437832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237217060"/>
                    </a:ext>
                  </a:extLst>
                </a:gridCol>
                <a:gridCol w="2628900">
                  <a:extLst>
                    <a:ext uri="{9D8B030D-6E8A-4147-A177-3AD203B41FA5}">
                      <a16:colId xmlns:a16="http://schemas.microsoft.com/office/drawing/2014/main" val="1633210537"/>
                    </a:ext>
                  </a:extLst>
                </a:gridCol>
                <a:gridCol w="2628900">
                  <a:extLst>
                    <a:ext uri="{9D8B030D-6E8A-4147-A177-3AD203B41FA5}">
                      <a16:colId xmlns:a16="http://schemas.microsoft.com/office/drawing/2014/main" val="599510689"/>
                    </a:ext>
                  </a:extLst>
                </a:gridCol>
                <a:gridCol w="2628900">
                  <a:extLst>
                    <a:ext uri="{9D8B030D-6E8A-4147-A177-3AD203B41FA5}">
                      <a16:colId xmlns:a16="http://schemas.microsoft.com/office/drawing/2014/main" val="3024504812"/>
                    </a:ext>
                  </a:extLst>
                </a:gridCol>
              </a:tblGrid>
              <a:tr h="1094581">
                <a:tc>
                  <a:txBody>
                    <a:bodyPr/>
                    <a:lstStyle/>
                    <a:p>
                      <a:endParaRPr lang="en-US" dirty="0"/>
                    </a:p>
                    <a:p>
                      <a:r>
                        <a:rPr lang="en-US" dirty="0"/>
                        <a:t>WHO designation</a:t>
                      </a:r>
                    </a:p>
                  </a:txBody>
                  <a:tcPr/>
                </a:tc>
                <a:tc>
                  <a:txBody>
                    <a:bodyPr/>
                    <a:lstStyle/>
                    <a:p>
                      <a:endParaRPr lang="en-US" dirty="0"/>
                    </a:p>
                    <a:p>
                      <a:r>
                        <a:rPr lang="en-US" dirty="0"/>
                        <a:t>Pango lineage</a:t>
                      </a:r>
                    </a:p>
                  </a:txBody>
                  <a:tcPr/>
                </a:tc>
                <a:tc>
                  <a:txBody>
                    <a:bodyPr/>
                    <a:lstStyle/>
                    <a:p>
                      <a:endParaRPr lang="en-US" dirty="0"/>
                    </a:p>
                    <a:p>
                      <a:r>
                        <a:rPr lang="en-US" dirty="0"/>
                        <a:t>Origin</a:t>
                      </a:r>
                    </a:p>
                  </a:txBody>
                  <a:tcPr/>
                </a:tc>
                <a:tc>
                  <a:txBody>
                    <a:bodyPr/>
                    <a:lstStyle/>
                    <a:p>
                      <a:endParaRPr lang="en-US" dirty="0"/>
                    </a:p>
                    <a:p>
                      <a:r>
                        <a:rPr lang="en-US" dirty="0"/>
                        <a:t>Date</a:t>
                      </a:r>
                    </a:p>
                  </a:txBody>
                  <a:tcPr/>
                </a:tc>
                <a:extLst>
                  <a:ext uri="{0D108BD9-81ED-4DB2-BD59-A6C34878D82A}">
                    <a16:rowId xmlns:a16="http://schemas.microsoft.com/office/drawing/2014/main" val="3816720979"/>
                  </a:ext>
                </a:extLst>
              </a:tr>
              <a:tr h="1094581">
                <a:tc>
                  <a:txBody>
                    <a:bodyPr/>
                    <a:lstStyle/>
                    <a:p>
                      <a:endParaRPr lang="en-US" dirty="0"/>
                    </a:p>
                    <a:p>
                      <a:r>
                        <a:rPr lang="en-US" dirty="0"/>
                        <a:t>Lambda</a:t>
                      </a:r>
                    </a:p>
                  </a:txBody>
                  <a:tcPr/>
                </a:tc>
                <a:tc>
                  <a:txBody>
                    <a:bodyPr/>
                    <a:lstStyle/>
                    <a:p>
                      <a:endParaRPr lang="en-US" dirty="0"/>
                    </a:p>
                    <a:p>
                      <a:r>
                        <a:rPr lang="en-US" dirty="0"/>
                        <a:t>C.37</a:t>
                      </a:r>
                    </a:p>
                  </a:txBody>
                  <a:tcPr/>
                </a:tc>
                <a:tc>
                  <a:txBody>
                    <a:bodyPr/>
                    <a:lstStyle/>
                    <a:p>
                      <a:endParaRPr lang="en-US" dirty="0"/>
                    </a:p>
                    <a:p>
                      <a:r>
                        <a:rPr lang="en-US" dirty="0"/>
                        <a:t>Peru</a:t>
                      </a:r>
                    </a:p>
                  </a:txBody>
                  <a:tcPr/>
                </a:tc>
                <a:tc>
                  <a:txBody>
                    <a:bodyPr/>
                    <a:lstStyle/>
                    <a:p>
                      <a:endParaRPr lang="en-US" dirty="0"/>
                    </a:p>
                    <a:p>
                      <a:r>
                        <a:rPr lang="en-US" dirty="0"/>
                        <a:t>12/2020</a:t>
                      </a:r>
                    </a:p>
                  </a:txBody>
                  <a:tcPr/>
                </a:tc>
                <a:extLst>
                  <a:ext uri="{0D108BD9-81ED-4DB2-BD59-A6C34878D82A}">
                    <a16:rowId xmlns:a16="http://schemas.microsoft.com/office/drawing/2014/main" val="3520293133"/>
                  </a:ext>
                </a:extLst>
              </a:tr>
              <a:tr h="1094581">
                <a:tc>
                  <a:txBody>
                    <a:bodyPr/>
                    <a:lstStyle/>
                    <a:p>
                      <a:endParaRPr lang="en-US" dirty="0"/>
                    </a:p>
                    <a:p>
                      <a:r>
                        <a:rPr lang="en-US" dirty="0"/>
                        <a:t>Mu</a:t>
                      </a:r>
                    </a:p>
                  </a:txBody>
                  <a:tcPr/>
                </a:tc>
                <a:tc>
                  <a:txBody>
                    <a:bodyPr/>
                    <a:lstStyle/>
                    <a:p>
                      <a:endParaRPr lang="en-US" dirty="0"/>
                    </a:p>
                    <a:p>
                      <a:r>
                        <a:rPr lang="en-US" dirty="0"/>
                        <a:t>B.1.621</a:t>
                      </a:r>
                    </a:p>
                  </a:txBody>
                  <a:tcPr/>
                </a:tc>
                <a:tc>
                  <a:txBody>
                    <a:bodyPr/>
                    <a:lstStyle/>
                    <a:p>
                      <a:endParaRPr lang="en-US" dirty="0"/>
                    </a:p>
                    <a:p>
                      <a:r>
                        <a:rPr lang="en-US" dirty="0"/>
                        <a:t>Columbia</a:t>
                      </a:r>
                    </a:p>
                  </a:txBody>
                  <a:tcPr/>
                </a:tc>
                <a:tc>
                  <a:txBody>
                    <a:bodyPr/>
                    <a:lstStyle/>
                    <a:p>
                      <a:endParaRPr lang="en-US" dirty="0"/>
                    </a:p>
                    <a:p>
                      <a:r>
                        <a:rPr lang="en-US" dirty="0"/>
                        <a:t>1/2021</a:t>
                      </a:r>
                    </a:p>
                  </a:txBody>
                  <a:tcPr/>
                </a:tc>
                <a:extLst>
                  <a:ext uri="{0D108BD9-81ED-4DB2-BD59-A6C34878D82A}">
                    <a16:rowId xmlns:a16="http://schemas.microsoft.com/office/drawing/2014/main" val="1148075033"/>
                  </a:ext>
                </a:extLst>
              </a:tr>
              <a:tr h="1094581">
                <a:tc>
                  <a:txBody>
                    <a:bodyPr/>
                    <a:lstStyle/>
                    <a:p>
                      <a:endParaRPr lang="en-US" dirty="0"/>
                    </a:p>
                    <a:p>
                      <a:r>
                        <a:rPr lang="en-US" dirty="0"/>
                        <a:t>Not designated</a:t>
                      </a:r>
                    </a:p>
                  </a:txBody>
                  <a:tcPr/>
                </a:tc>
                <a:tc>
                  <a:txBody>
                    <a:bodyPr/>
                    <a:lstStyle/>
                    <a:p>
                      <a:endParaRPr lang="en-US" dirty="0"/>
                    </a:p>
                    <a:p>
                      <a:r>
                        <a:rPr lang="en-US" dirty="0"/>
                        <a:t>B.1.620</a:t>
                      </a:r>
                    </a:p>
                    <a:p>
                      <a:endParaRPr lang="en-US" dirty="0"/>
                    </a:p>
                  </a:txBody>
                  <a:tcPr/>
                </a:tc>
                <a:tc>
                  <a:txBody>
                    <a:bodyPr/>
                    <a:lstStyle/>
                    <a:p>
                      <a:endParaRPr lang="en-US" dirty="0"/>
                    </a:p>
                    <a:p>
                      <a:r>
                        <a:rPr lang="en-US" dirty="0"/>
                        <a:t>First identified in Lithuania, but likely origin in Cameroon</a:t>
                      </a:r>
                    </a:p>
                  </a:txBody>
                  <a:tcPr/>
                </a:tc>
                <a:tc>
                  <a:txBody>
                    <a:bodyPr/>
                    <a:lstStyle/>
                    <a:p>
                      <a:endParaRPr lang="en-US" dirty="0"/>
                    </a:p>
                    <a:p>
                      <a:r>
                        <a:rPr lang="en-US" dirty="0"/>
                        <a:t>4/2021</a:t>
                      </a:r>
                    </a:p>
                  </a:txBody>
                  <a:tcPr/>
                </a:tc>
                <a:extLst>
                  <a:ext uri="{0D108BD9-81ED-4DB2-BD59-A6C34878D82A}">
                    <a16:rowId xmlns:a16="http://schemas.microsoft.com/office/drawing/2014/main" val="2303207298"/>
                  </a:ext>
                </a:extLst>
              </a:tr>
            </a:tbl>
          </a:graphicData>
        </a:graphic>
      </p:graphicFrame>
    </p:spTree>
    <p:extLst>
      <p:ext uri="{BB962C8B-B14F-4D97-AF65-F5344CB8AC3E}">
        <p14:creationId xmlns:p14="http://schemas.microsoft.com/office/powerpoint/2010/main" val="154808263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7A12-7FC0-4B02-9094-CEFCE42067C1}"/>
              </a:ext>
            </a:extLst>
          </p:cNvPr>
          <p:cNvSpPr>
            <a:spLocks noGrp="1"/>
          </p:cNvSpPr>
          <p:nvPr>
            <p:ph type="title"/>
          </p:nvPr>
        </p:nvSpPr>
        <p:spPr/>
        <p:txBody>
          <a:bodyPr/>
          <a:lstStyle/>
          <a:p>
            <a:r>
              <a:rPr lang="en-US" dirty="0"/>
              <a:t>When will this pandemic end?</a:t>
            </a:r>
          </a:p>
        </p:txBody>
      </p:sp>
      <p:sp>
        <p:nvSpPr>
          <p:cNvPr id="3" name="Content Placeholder 2">
            <a:extLst>
              <a:ext uri="{FF2B5EF4-FFF2-40B4-BE49-F238E27FC236}">
                <a16:creationId xmlns:a16="http://schemas.microsoft.com/office/drawing/2014/main" id="{FED89334-9D40-4EBB-B30D-9C8E08E90215}"/>
              </a:ext>
            </a:extLst>
          </p:cNvPr>
          <p:cNvSpPr>
            <a:spLocks noGrp="1"/>
          </p:cNvSpPr>
          <p:nvPr>
            <p:ph idx="1"/>
          </p:nvPr>
        </p:nvSpPr>
        <p:spPr/>
        <p:txBody>
          <a:bodyPr/>
          <a:lstStyle/>
          <a:p>
            <a:r>
              <a:rPr lang="en-US" dirty="0"/>
              <a:t>Depends on future variants</a:t>
            </a:r>
          </a:p>
          <a:p>
            <a:pPr lvl="1"/>
            <a:r>
              <a:rPr lang="en-US" dirty="0"/>
              <a:t>Could a new variant change proteins enough that antibodies no longer effective</a:t>
            </a:r>
          </a:p>
          <a:p>
            <a:pPr lvl="2"/>
            <a:r>
              <a:rPr lang="en-US" dirty="0"/>
              <a:t>Wipe out any protection from vaccine or prior infections</a:t>
            </a:r>
          </a:p>
          <a:p>
            <a:r>
              <a:rPr lang="en-US" dirty="0"/>
              <a:t>Vaccine uptake by the general population (primary series and boosters)</a:t>
            </a:r>
          </a:p>
          <a:p>
            <a:r>
              <a:rPr lang="en-US" dirty="0"/>
              <a:t>Population’s behaviors</a:t>
            </a:r>
          </a:p>
          <a:p>
            <a:pPr lvl="1"/>
            <a:r>
              <a:rPr lang="en-US" dirty="0"/>
              <a:t>Prevention (masks, social distancing) versus ‘back to normal’</a:t>
            </a:r>
          </a:p>
          <a:p>
            <a:pPr lvl="1"/>
            <a:endParaRPr lang="en-US" dirty="0"/>
          </a:p>
          <a:p>
            <a:pPr lvl="1"/>
            <a:endParaRPr lang="en-US" dirty="0"/>
          </a:p>
        </p:txBody>
      </p:sp>
      <p:pic>
        <p:nvPicPr>
          <p:cNvPr id="5" name="Picture 4">
            <a:extLst>
              <a:ext uri="{FF2B5EF4-FFF2-40B4-BE49-F238E27FC236}">
                <a16:creationId xmlns:a16="http://schemas.microsoft.com/office/drawing/2014/main" id="{BE39EB12-D156-4F67-897C-899D3E8EFC13}"/>
              </a:ext>
            </a:extLst>
          </p:cNvPr>
          <p:cNvPicPr>
            <a:picLocks noChangeAspect="1"/>
          </p:cNvPicPr>
          <p:nvPr/>
        </p:nvPicPr>
        <p:blipFill>
          <a:blip r:embed="rId2"/>
          <a:stretch>
            <a:fillRect/>
          </a:stretch>
        </p:blipFill>
        <p:spPr>
          <a:xfrm>
            <a:off x="3070192" y="3938983"/>
            <a:ext cx="4753638" cy="1886213"/>
          </a:xfrm>
          <a:prstGeom prst="rect">
            <a:avLst/>
          </a:prstGeom>
        </p:spPr>
      </p:pic>
    </p:spTree>
    <p:extLst>
      <p:ext uri="{BB962C8B-B14F-4D97-AF65-F5344CB8AC3E}">
        <p14:creationId xmlns:p14="http://schemas.microsoft.com/office/powerpoint/2010/main" val="31422660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Objectives</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Share current COVID-19 epidemiology in Michigan</a:t>
            </a:r>
          </a:p>
          <a:p>
            <a:r>
              <a:rPr lang="en-US" dirty="0">
                <a:latin typeface="Calibri" panose="020F0502020204030204" pitchFamily="34" charset="0"/>
                <a:cs typeface="Calibri" panose="020F0502020204030204" pitchFamily="34" charset="0"/>
              </a:rPr>
              <a:t>Briefly describe treatment options for COVID infection with emphasis on outpatient monoclonal antibodies</a:t>
            </a:r>
            <a:endParaRPr lang="en-US" sz="1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Discuss immune protection from natural infection versus vaccines</a:t>
            </a:r>
          </a:p>
          <a:p>
            <a:r>
              <a:rPr lang="en-US" dirty="0">
                <a:latin typeface="Calibri" panose="020F0502020204030204" pitchFamily="34" charset="0"/>
                <a:cs typeface="Calibri" panose="020F0502020204030204" pitchFamily="34" charset="0"/>
              </a:rPr>
              <a:t>Summarize vaccine next steps </a:t>
            </a:r>
          </a:p>
          <a:p>
            <a:r>
              <a:rPr lang="en-US" sz="2400" dirty="0">
                <a:latin typeface="Calibri" panose="020F0502020204030204" pitchFamily="34" charset="0"/>
                <a:cs typeface="Calibri" panose="020F0502020204030204" pitchFamily="34" charset="0"/>
              </a:rPr>
              <a:t>Consider the impact of future COVID variants</a:t>
            </a:r>
          </a:p>
          <a:p>
            <a:pPr lvl="2"/>
            <a:endParaRPr lang="en-US" dirty="0">
              <a:solidFill>
                <a:schemeClr val="accent1"/>
              </a:solidFill>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49382789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Michigan COVID Data as of 10/12/2021</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All counties in </a:t>
            </a:r>
            <a:r>
              <a:rPr lang="en-US" dirty="0">
                <a:solidFill>
                  <a:srgbClr val="FF0000"/>
                </a:solidFill>
                <a:latin typeface="Calibri" panose="020F0502020204030204" pitchFamily="34" charset="0"/>
                <a:cs typeface="Calibri" panose="020F0502020204030204" pitchFamily="34" charset="0"/>
              </a:rPr>
              <a:t>red</a:t>
            </a:r>
            <a:r>
              <a:rPr lang="en-US" dirty="0">
                <a:latin typeface="Calibri" panose="020F0502020204030204" pitchFamily="34" charset="0"/>
                <a:cs typeface="Calibri" panose="020F0502020204030204" pitchFamily="34" charset="0"/>
              </a:rPr>
              <a:t>:  “high” transmission of COVID-19</a:t>
            </a:r>
          </a:p>
          <a:p>
            <a:pPr lvl="1"/>
            <a:r>
              <a:rPr lang="en-US" dirty="0">
                <a:latin typeface="Calibri" panose="020F0502020204030204" pitchFamily="34" charset="0"/>
                <a:cs typeface="Calibri" panose="020F0502020204030204" pitchFamily="34" charset="0"/>
              </a:rPr>
              <a:t>At least 100 cases / 100,000 people in each county</a:t>
            </a:r>
          </a:p>
          <a:p>
            <a:pPr lvl="2"/>
            <a:r>
              <a:rPr lang="en-US" sz="1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https://covid.cdc.gov/covid-data-tracker/#county-view|Michigan|26003|Risk|community_transmission_level</a:t>
            </a:r>
            <a:endParaRPr lang="en-US" sz="14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Michigan has total of 1,198,850 cases</a:t>
            </a:r>
          </a:p>
          <a:p>
            <a:pPr lvl="1"/>
            <a:r>
              <a:rPr lang="en-US" dirty="0">
                <a:latin typeface="Calibri" panose="020F0502020204030204" pitchFamily="34" charset="0"/>
                <a:cs typeface="Calibri" panose="020F0502020204030204" pitchFamily="34" charset="0"/>
              </a:rPr>
              <a:t>1,064,557 confirmed cases</a:t>
            </a:r>
          </a:p>
          <a:p>
            <a:pPr lvl="1"/>
            <a:r>
              <a:rPr lang="en-US" dirty="0">
                <a:latin typeface="Calibri" panose="020F0502020204030204" pitchFamily="34" charset="0"/>
                <a:cs typeface="Calibri" panose="020F0502020204030204" pitchFamily="34" charset="0"/>
              </a:rPr>
              <a:t>134,293 probable cases</a:t>
            </a:r>
          </a:p>
          <a:p>
            <a:pPr lvl="3"/>
            <a:r>
              <a:rPr lang="en-US" dirty="0">
                <a:latin typeface="Calibri" panose="020F0502020204030204" pitchFamily="34" charset="0"/>
                <a:cs typeface="Calibri" panose="020F0502020204030204" pitchFamily="34" charset="0"/>
              </a:rPr>
              <a:t>Clinical diagnosis and known link to confirmed case</a:t>
            </a:r>
          </a:p>
          <a:p>
            <a:pPr lvl="1"/>
            <a:r>
              <a:rPr lang="en-US" dirty="0">
                <a:latin typeface="Calibri" panose="020F0502020204030204" pitchFamily="34" charset="0"/>
                <a:cs typeface="Calibri" panose="020F0502020204030204" pitchFamily="34" charset="0"/>
              </a:rPr>
              <a:t>22,738 deaths (case fatality rate just under 2%)</a:t>
            </a:r>
          </a:p>
          <a:p>
            <a:pPr lvl="2"/>
            <a:r>
              <a:rPr lang="en-US" sz="1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https://www.michigan.gov/coronavirus/0,9753,7-406-98163_98173---,00.html</a:t>
            </a:r>
            <a:endParaRPr lang="en-US" sz="1400" dirty="0">
              <a:latin typeface="Calibri" panose="020F0502020204030204" pitchFamily="34" charset="0"/>
              <a:cs typeface="Calibri" panose="020F0502020204030204" pitchFamily="34" charset="0"/>
            </a:endParaRPr>
          </a:p>
          <a:p>
            <a:pPr lvl="2"/>
            <a:endParaRPr lang="en-US" sz="1400" dirty="0">
              <a:solidFill>
                <a:schemeClr val="accent1"/>
              </a:solidFill>
              <a:latin typeface="Calibri" panose="020F0502020204030204" pitchFamily="34" charset="0"/>
              <a:cs typeface="Calibri" panose="020F0502020204030204" pitchFamily="34" charset="0"/>
            </a:endParaRPr>
          </a:p>
          <a:p>
            <a:pPr lvl="2"/>
            <a:endParaRPr lang="en-US" dirty="0">
              <a:solidFill>
                <a:schemeClr val="accent1"/>
              </a:solidFill>
              <a:latin typeface="Calibri" panose="020F0502020204030204" pitchFamily="34" charset="0"/>
              <a:cs typeface="Calibri" panose="020F0502020204030204" pitchFamily="34" charset="0"/>
            </a:endParaRPr>
          </a:p>
          <a:p>
            <a:endParaRPr lang="en-US" dirty="0"/>
          </a:p>
          <a:p>
            <a:endParaRPr lang="en-US" dirty="0"/>
          </a:p>
        </p:txBody>
      </p:sp>
      <p:pic>
        <p:nvPicPr>
          <p:cNvPr id="10" name="Picture 9">
            <a:extLst>
              <a:ext uri="{FF2B5EF4-FFF2-40B4-BE49-F238E27FC236}">
                <a16:creationId xmlns:a16="http://schemas.microsoft.com/office/drawing/2014/main" id="{FA8FC494-850B-4561-BC2F-0B252083A220}"/>
              </a:ext>
            </a:extLst>
          </p:cNvPr>
          <p:cNvPicPr>
            <a:picLocks noChangeAspect="1"/>
          </p:cNvPicPr>
          <p:nvPr/>
        </p:nvPicPr>
        <p:blipFill>
          <a:blip r:embed="rId4"/>
          <a:stretch>
            <a:fillRect/>
          </a:stretch>
        </p:blipFill>
        <p:spPr>
          <a:xfrm>
            <a:off x="8619223" y="2416834"/>
            <a:ext cx="3172268" cy="2857899"/>
          </a:xfrm>
          <a:prstGeom prst="rect">
            <a:avLst/>
          </a:prstGeom>
        </p:spPr>
      </p:pic>
    </p:spTree>
    <p:extLst>
      <p:ext uri="{BB962C8B-B14F-4D97-AF65-F5344CB8AC3E}">
        <p14:creationId xmlns:p14="http://schemas.microsoft.com/office/powerpoint/2010/main" val="30525555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Michigan Cases by Date of Onset</a:t>
            </a:r>
          </a:p>
        </p:txBody>
      </p:sp>
      <p:pic>
        <p:nvPicPr>
          <p:cNvPr id="6" name="Picture 5">
            <a:extLst>
              <a:ext uri="{FF2B5EF4-FFF2-40B4-BE49-F238E27FC236}">
                <a16:creationId xmlns:a16="http://schemas.microsoft.com/office/drawing/2014/main" id="{24C0B601-C27C-4F96-9FD3-6CABFE55DA5A}"/>
              </a:ext>
            </a:extLst>
          </p:cNvPr>
          <p:cNvPicPr>
            <a:picLocks noChangeAspect="1"/>
          </p:cNvPicPr>
          <p:nvPr/>
        </p:nvPicPr>
        <p:blipFill>
          <a:blip r:embed="rId2"/>
          <a:stretch>
            <a:fillRect/>
          </a:stretch>
        </p:blipFill>
        <p:spPr>
          <a:xfrm>
            <a:off x="1532888" y="1299865"/>
            <a:ext cx="9126224" cy="4258269"/>
          </a:xfrm>
          <a:prstGeom prst="rect">
            <a:avLst/>
          </a:prstGeom>
        </p:spPr>
      </p:pic>
    </p:spTree>
    <p:extLst>
      <p:ext uri="{BB962C8B-B14F-4D97-AF65-F5344CB8AC3E}">
        <p14:creationId xmlns:p14="http://schemas.microsoft.com/office/powerpoint/2010/main" val="59513788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74FD10C-76B7-46F4-AB44-79F1756C2AC1}"/>
              </a:ext>
            </a:extLst>
          </p:cNvPr>
          <p:cNvGraphicFramePr>
            <a:graphicFrameLocks noGrp="1"/>
          </p:cNvGraphicFramePr>
          <p:nvPr>
            <p:extLst>
              <p:ext uri="{D42A27DB-BD31-4B8C-83A1-F6EECF244321}">
                <p14:modId xmlns:p14="http://schemas.microsoft.com/office/powerpoint/2010/main" val="3260826455"/>
              </p:ext>
            </p:extLst>
          </p:nvPr>
        </p:nvGraphicFramePr>
        <p:xfrm>
          <a:off x="284839" y="1295400"/>
          <a:ext cx="11466895" cy="4655582"/>
        </p:xfrm>
        <a:graphic>
          <a:graphicData uri="http://schemas.openxmlformats.org/drawingml/2006/table">
            <a:tbl>
              <a:tblPr firstRow="1" bandRow="1">
                <a:tableStyleId>{5C22544A-7EE6-4342-B048-85BDC9FD1C3A}</a:tableStyleId>
              </a:tblPr>
              <a:tblGrid>
                <a:gridCol w="2293379">
                  <a:extLst>
                    <a:ext uri="{9D8B030D-6E8A-4147-A177-3AD203B41FA5}">
                      <a16:colId xmlns:a16="http://schemas.microsoft.com/office/drawing/2014/main" val="552621759"/>
                    </a:ext>
                  </a:extLst>
                </a:gridCol>
                <a:gridCol w="2293379">
                  <a:extLst>
                    <a:ext uri="{9D8B030D-6E8A-4147-A177-3AD203B41FA5}">
                      <a16:colId xmlns:a16="http://schemas.microsoft.com/office/drawing/2014/main" val="904541155"/>
                    </a:ext>
                  </a:extLst>
                </a:gridCol>
                <a:gridCol w="2293379">
                  <a:extLst>
                    <a:ext uri="{9D8B030D-6E8A-4147-A177-3AD203B41FA5}">
                      <a16:colId xmlns:a16="http://schemas.microsoft.com/office/drawing/2014/main" val="2323265426"/>
                    </a:ext>
                  </a:extLst>
                </a:gridCol>
                <a:gridCol w="2293379">
                  <a:extLst>
                    <a:ext uri="{9D8B030D-6E8A-4147-A177-3AD203B41FA5}">
                      <a16:colId xmlns:a16="http://schemas.microsoft.com/office/drawing/2014/main" val="825034114"/>
                    </a:ext>
                  </a:extLst>
                </a:gridCol>
                <a:gridCol w="2293379">
                  <a:extLst>
                    <a:ext uri="{9D8B030D-6E8A-4147-A177-3AD203B41FA5}">
                      <a16:colId xmlns:a16="http://schemas.microsoft.com/office/drawing/2014/main" val="3106947014"/>
                    </a:ext>
                  </a:extLst>
                </a:gridCol>
              </a:tblGrid>
              <a:tr h="576489">
                <a:tc>
                  <a:txBody>
                    <a:bodyPr/>
                    <a:lstStyle/>
                    <a:p>
                      <a:endParaRPr lang="en-US" dirty="0"/>
                    </a:p>
                    <a:p>
                      <a:r>
                        <a:rPr lang="en-US" dirty="0"/>
                        <a:t>County</a:t>
                      </a:r>
                    </a:p>
                  </a:txBody>
                  <a:tcPr/>
                </a:tc>
                <a:tc>
                  <a:txBody>
                    <a:bodyPr/>
                    <a:lstStyle/>
                    <a:p>
                      <a:endParaRPr lang="en-US" dirty="0"/>
                    </a:p>
                    <a:p>
                      <a:r>
                        <a:rPr lang="en-US" dirty="0"/>
                        <a:t>Jackson</a:t>
                      </a:r>
                    </a:p>
                  </a:txBody>
                  <a:tcPr/>
                </a:tc>
                <a:tc>
                  <a:txBody>
                    <a:bodyPr/>
                    <a:lstStyle/>
                    <a:p>
                      <a:endParaRPr lang="en-US" dirty="0"/>
                    </a:p>
                    <a:p>
                      <a:r>
                        <a:rPr lang="en-US" dirty="0"/>
                        <a:t>Macomb</a:t>
                      </a:r>
                    </a:p>
                  </a:txBody>
                  <a:tcPr/>
                </a:tc>
                <a:tc>
                  <a:txBody>
                    <a:bodyPr/>
                    <a:lstStyle/>
                    <a:p>
                      <a:endParaRPr lang="en-US" dirty="0"/>
                    </a:p>
                    <a:p>
                      <a:r>
                        <a:rPr lang="en-US" dirty="0"/>
                        <a:t>Oakland</a:t>
                      </a:r>
                    </a:p>
                  </a:txBody>
                  <a:tcPr/>
                </a:tc>
                <a:tc>
                  <a:txBody>
                    <a:bodyPr/>
                    <a:lstStyle/>
                    <a:p>
                      <a:endParaRPr lang="en-US" dirty="0"/>
                    </a:p>
                    <a:p>
                      <a:r>
                        <a:rPr lang="en-US" dirty="0"/>
                        <a:t>Wayne</a:t>
                      </a:r>
                    </a:p>
                  </a:txBody>
                  <a:tcPr/>
                </a:tc>
                <a:extLst>
                  <a:ext uri="{0D108BD9-81ED-4DB2-BD59-A6C34878D82A}">
                    <a16:rowId xmlns:a16="http://schemas.microsoft.com/office/drawing/2014/main" val="1570934017"/>
                  </a:ext>
                </a:extLst>
              </a:tr>
              <a:tr h="576489">
                <a:tc>
                  <a:txBody>
                    <a:bodyPr/>
                    <a:lstStyle/>
                    <a:p>
                      <a:r>
                        <a:rPr lang="en-US" dirty="0"/>
                        <a:t>Community transmission</a:t>
                      </a:r>
                    </a:p>
                  </a:txBody>
                  <a:tcPr/>
                </a:tc>
                <a:tc>
                  <a:txBody>
                    <a:bodyPr/>
                    <a:lstStyle/>
                    <a:p>
                      <a:endParaRPr lang="en-US" dirty="0"/>
                    </a:p>
                    <a:p>
                      <a:r>
                        <a:rPr lang="en-US" dirty="0"/>
                        <a:t>High</a:t>
                      </a:r>
                    </a:p>
                  </a:txBody>
                  <a:tcPr/>
                </a:tc>
                <a:tc>
                  <a:txBody>
                    <a:bodyPr/>
                    <a:lstStyle/>
                    <a:p>
                      <a:endParaRPr lang="en-US" dirty="0"/>
                    </a:p>
                    <a:p>
                      <a:r>
                        <a:rPr lang="en-US" dirty="0"/>
                        <a:t>High</a:t>
                      </a:r>
                    </a:p>
                  </a:txBody>
                  <a:tcPr/>
                </a:tc>
                <a:tc>
                  <a:txBody>
                    <a:bodyPr/>
                    <a:lstStyle/>
                    <a:p>
                      <a:endParaRPr lang="en-US" dirty="0"/>
                    </a:p>
                    <a:p>
                      <a:r>
                        <a:rPr lang="en-US" dirty="0"/>
                        <a:t>High</a:t>
                      </a:r>
                    </a:p>
                  </a:txBody>
                  <a:tcPr/>
                </a:tc>
                <a:tc>
                  <a:txBody>
                    <a:bodyPr/>
                    <a:lstStyle/>
                    <a:p>
                      <a:endParaRPr lang="en-US" dirty="0"/>
                    </a:p>
                    <a:p>
                      <a:r>
                        <a:rPr lang="en-US" dirty="0"/>
                        <a:t>High</a:t>
                      </a:r>
                    </a:p>
                  </a:txBody>
                  <a:tcPr/>
                </a:tc>
                <a:extLst>
                  <a:ext uri="{0D108BD9-81ED-4DB2-BD59-A6C34878D82A}">
                    <a16:rowId xmlns:a16="http://schemas.microsoft.com/office/drawing/2014/main" val="3021759108"/>
                  </a:ext>
                </a:extLst>
              </a:tr>
              <a:tr h="585223">
                <a:tc>
                  <a:txBody>
                    <a:bodyPr/>
                    <a:lstStyle/>
                    <a:p>
                      <a:r>
                        <a:rPr lang="en-US" dirty="0"/>
                        <a:t>Case rate  </a:t>
                      </a:r>
                    </a:p>
                  </a:txBody>
                  <a:tcPr/>
                </a:tc>
                <a:tc>
                  <a:txBody>
                    <a:bodyPr/>
                    <a:lstStyle/>
                    <a:p>
                      <a:r>
                        <a:rPr lang="en-US" dirty="0"/>
                        <a:t>263.71 / 100K</a:t>
                      </a:r>
                    </a:p>
                    <a:p>
                      <a:r>
                        <a:rPr lang="en-US" sz="1400" dirty="0">
                          <a:solidFill>
                            <a:srgbClr val="00B050"/>
                          </a:solidFill>
                        </a:rPr>
                        <a:t>↓4.57</a:t>
                      </a:r>
                      <a:r>
                        <a:rPr lang="en-US" dirty="0">
                          <a:solidFill>
                            <a:srgbClr val="00B050"/>
                          </a:solidFill>
                        </a:rPr>
                        <a:t>%</a:t>
                      </a:r>
                    </a:p>
                  </a:txBody>
                  <a:tcPr/>
                </a:tc>
                <a:tc>
                  <a:txBody>
                    <a:bodyPr/>
                    <a:lstStyle/>
                    <a:p>
                      <a:r>
                        <a:rPr lang="en-US" dirty="0"/>
                        <a:t>261.79 / 100K</a:t>
                      </a:r>
                    </a:p>
                    <a:p>
                      <a:r>
                        <a:rPr lang="en-US" sz="1400" dirty="0">
                          <a:solidFill>
                            <a:srgbClr val="FF0000"/>
                          </a:solidFill>
                        </a:rPr>
                        <a:t>↑16.68%</a:t>
                      </a:r>
                    </a:p>
                  </a:txBody>
                  <a:tcPr/>
                </a:tc>
                <a:tc>
                  <a:txBody>
                    <a:bodyPr/>
                    <a:lstStyle/>
                    <a:p>
                      <a:r>
                        <a:rPr lang="en-US" dirty="0"/>
                        <a:t>219.71 / 100K</a:t>
                      </a:r>
                    </a:p>
                    <a:p>
                      <a:r>
                        <a:rPr lang="en-US" sz="1400" dirty="0">
                          <a:solidFill>
                            <a:srgbClr val="FF0000"/>
                          </a:solidFill>
                        </a:rPr>
                        <a:t>↑17.37%</a:t>
                      </a:r>
                    </a:p>
                  </a:txBody>
                  <a:tcPr/>
                </a:tc>
                <a:tc>
                  <a:txBody>
                    <a:bodyPr/>
                    <a:lstStyle/>
                    <a:p>
                      <a:r>
                        <a:rPr lang="en-US" dirty="0"/>
                        <a:t>185.9 / 100K</a:t>
                      </a:r>
                    </a:p>
                    <a:p>
                      <a:r>
                        <a:rPr lang="en-US" sz="1400" dirty="0">
                          <a:solidFill>
                            <a:srgbClr val="FF0000"/>
                          </a:solidFill>
                        </a:rPr>
                        <a:t>↑20.94%</a:t>
                      </a:r>
                    </a:p>
                  </a:txBody>
                  <a:tcPr/>
                </a:tc>
                <a:extLst>
                  <a:ext uri="{0D108BD9-81ED-4DB2-BD59-A6C34878D82A}">
                    <a16:rowId xmlns:a16="http://schemas.microsoft.com/office/drawing/2014/main" val="3330337257"/>
                  </a:ext>
                </a:extLst>
              </a:tr>
              <a:tr h="585223">
                <a:tc>
                  <a:txBody>
                    <a:bodyPr/>
                    <a:lstStyle/>
                    <a:p>
                      <a:r>
                        <a:rPr lang="en-US" dirty="0"/>
                        <a:t>Percent COVID tests positive</a:t>
                      </a:r>
                    </a:p>
                  </a:txBody>
                  <a:tcPr/>
                </a:tc>
                <a:tc>
                  <a:txBody>
                    <a:bodyPr/>
                    <a:lstStyle/>
                    <a:p>
                      <a:r>
                        <a:rPr lang="en-US" dirty="0"/>
                        <a:t>10.5%</a:t>
                      </a:r>
                    </a:p>
                    <a:p>
                      <a:r>
                        <a:rPr lang="en-US" sz="1400" dirty="0">
                          <a:solidFill>
                            <a:srgbClr val="FF0000"/>
                          </a:solidFill>
                        </a:rPr>
                        <a:t>↑0.4%</a:t>
                      </a:r>
                    </a:p>
                  </a:txBody>
                  <a:tcPr/>
                </a:tc>
                <a:tc>
                  <a:txBody>
                    <a:bodyPr/>
                    <a:lstStyle/>
                    <a:p>
                      <a:r>
                        <a:rPr lang="en-US" dirty="0"/>
                        <a:t>10.08%</a:t>
                      </a:r>
                    </a:p>
                    <a:p>
                      <a:r>
                        <a:rPr lang="en-US" sz="1400" dirty="0">
                          <a:solidFill>
                            <a:srgbClr val="FF0000"/>
                          </a:solidFill>
                        </a:rPr>
                        <a:t>↑1.68%</a:t>
                      </a:r>
                    </a:p>
                  </a:txBody>
                  <a:tcPr/>
                </a:tc>
                <a:tc>
                  <a:txBody>
                    <a:bodyPr/>
                    <a:lstStyle/>
                    <a:p>
                      <a:r>
                        <a:rPr lang="en-US" dirty="0"/>
                        <a:t>7.4%</a:t>
                      </a:r>
                    </a:p>
                    <a:p>
                      <a:r>
                        <a:rPr lang="en-US" sz="1400" dirty="0">
                          <a:solidFill>
                            <a:srgbClr val="FF0000"/>
                          </a:solidFill>
                        </a:rPr>
                        <a:t>↑1.1%</a:t>
                      </a:r>
                    </a:p>
                  </a:txBody>
                  <a:tcPr/>
                </a:tc>
                <a:tc>
                  <a:txBody>
                    <a:bodyPr/>
                    <a:lstStyle/>
                    <a:p>
                      <a:r>
                        <a:rPr lang="en-US" dirty="0"/>
                        <a:t>4.06%</a:t>
                      </a:r>
                    </a:p>
                    <a:p>
                      <a:r>
                        <a:rPr lang="en-US" sz="1400" dirty="0">
                          <a:solidFill>
                            <a:srgbClr val="FF0000"/>
                          </a:solidFill>
                        </a:rPr>
                        <a:t>↑0.41%</a:t>
                      </a:r>
                    </a:p>
                  </a:txBody>
                  <a:tcPr/>
                </a:tc>
                <a:extLst>
                  <a:ext uri="{0D108BD9-81ED-4DB2-BD59-A6C34878D82A}">
                    <a16:rowId xmlns:a16="http://schemas.microsoft.com/office/drawing/2014/main" val="2776793154"/>
                  </a:ext>
                </a:extLst>
              </a:tr>
              <a:tr h="585223">
                <a:tc>
                  <a:txBody>
                    <a:bodyPr/>
                    <a:lstStyle/>
                    <a:p>
                      <a:r>
                        <a:rPr lang="en-US" dirty="0"/>
                        <a:t>New COVID admissions </a:t>
                      </a:r>
                    </a:p>
                  </a:txBody>
                  <a:tcPr/>
                </a:tc>
                <a:tc>
                  <a:txBody>
                    <a:bodyPr/>
                    <a:lstStyle/>
                    <a:p>
                      <a:r>
                        <a:rPr lang="en-US" dirty="0"/>
                        <a:t>5.99 / 100 beds</a:t>
                      </a:r>
                    </a:p>
                    <a:p>
                      <a:r>
                        <a:rPr lang="en-US" sz="1400" dirty="0">
                          <a:solidFill>
                            <a:srgbClr val="FF0000"/>
                          </a:solidFill>
                        </a:rPr>
                        <a:t>↑13.33%</a:t>
                      </a:r>
                    </a:p>
                  </a:txBody>
                  <a:tcPr/>
                </a:tc>
                <a:tc>
                  <a:txBody>
                    <a:bodyPr/>
                    <a:lstStyle/>
                    <a:p>
                      <a:r>
                        <a:rPr lang="en-US" dirty="0"/>
                        <a:t>6.32 / 100 beds</a:t>
                      </a:r>
                    </a:p>
                    <a:p>
                      <a:r>
                        <a:rPr lang="en-US" sz="1400" dirty="0">
                          <a:solidFill>
                            <a:srgbClr val="FF0000"/>
                          </a:solidFill>
                          <a:highlight>
                            <a:srgbClr val="FFFF00"/>
                          </a:highlight>
                        </a:rPr>
                        <a:t>↑49.09%</a:t>
                      </a:r>
                    </a:p>
                  </a:txBody>
                  <a:tcPr/>
                </a:tc>
                <a:tc>
                  <a:txBody>
                    <a:bodyPr/>
                    <a:lstStyle/>
                    <a:p>
                      <a:r>
                        <a:rPr lang="en-US" dirty="0"/>
                        <a:t>5.46 / 100 beds</a:t>
                      </a:r>
                    </a:p>
                    <a:p>
                      <a:r>
                        <a:rPr lang="en-US" sz="1400" dirty="0">
                          <a:solidFill>
                            <a:srgbClr val="00B050"/>
                          </a:solidFill>
                        </a:rPr>
                        <a:t>↓6.46%</a:t>
                      </a:r>
                    </a:p>
                  </a:txBody>
                  <a:tcPr/>
                </a:tc>
                <a:tc>
                  <a:txBody>
                    <a:bodyPr/>
                    <a:lstStyle/>
                    <a:p>
                      <a:r>
                        <a:rPr lang="en-US" dirty="0"/>
                        <a:t>4.95 / 100 beds</a:t>
                      </a:r>
                    </a:p>
                    <a:p>
                      <a:r>
                        <a:rPr lang="en-US" dirty="0">
                          <a:solidFill>
                            <a:srgbClr val="FF0000"/>
                          </a:solidFill>
                          <a:highlight>
                            <a:srgbClr val="FFFF00"/>
                          </a:highlight>
                        </a:rPr>
                        <a:t>↑</a:t>
                      </a:r>
                      <a:r>
                        <a:rPr lang="en-US" sz="1400" dirty="0">
                          <a:solidFill>
                            <a:srgbClr val="FF0000"/>
                          </a:solidFill>
                          <a:highlight>
                            <a:srgbClr val="FFFF00"/>
                          </a:highlight>
                        </a:rPr>
                        <a:t>29.81</a:t>
                      </a:r>
                      <a:r>
                        <a:rPr lang="en-US" dirty="0">
                          <a:solidFill>
                            <a:srgbClr val="FF0000"/>
                          </a:solidFill>
                          <a:highlight>
                            <a:srgbClr val="FFFF00"/>
                          </a:highlight>
                        </a:rPr>
                        <a:t>%</a:t>
                      </a:r>
                    </a:p>
                  </a:txBody>
                  <a:tcPr/>
                </a:tc>
                <a:extLst>
                  <a:ext uri="{0D108BD9-81ED-4DB2-BD59-A6C34878D82A}">
                    <a16:rowId xmlns:a16="http://schemas.microsoft.com/office/drawing/2014/main" val="961694905"/>
                  </a:ext>
                </a:extLst>
              </a:tr>
              <a:tr h="585223">
                <a:tc>
                  <a:txBody>
                    <a:bodyPr/>
                    <a:lstStyle/>
                    <a:p>
                      <a:r>
                        <a:rPr lang="en-US" dirty="0"/>
                        <a:t>Percent beds used for COVID</a:t>
                      </a:r>
                    </a:p>
                  </a:txBody>
                  <a:tcPr/>
                </a:tc>
                <a:tc>
                  <a:txBody>
                    <a:bodyPr/>
                    <a:lstStyle/>
                    <a:p>
                      <a:r>
                        <a:rPr lang="en-US" dirty="0"/>
                        <a:t>11.49%</a:t>
                      </a:r>
                    </a:p>
                    <a:p>
                      <a:r>
                        <a:rPr lang="en-US" sz="1400" dirty="0">
                          <a:solidFill>
                            <a:srgbClr val="FF0000"/>
                          </a:solidFill>
                        </a:rPr>
                        <a:t>↑0.81%</a:t>
                      </a:r>
                    </a:p>
                  </a:txBody>
                  <a:tcPr/>
                </a:tc>
                <a:tc>
                  <a:txBody>
                    <a:bodyPr/>
                    <a:lstStyle/>
                    <a:p>
                      <a:r>
                        <a:rPr lang="en-US" dirty="0"/>
                        <a:t>6.94%</a:t>
                      </a:r>
                    </a:p>
                    <a:p>
                      <a:r>
                        <a:rPr lang="en-US" sz="1400" dirty="0">
                          <a:solidFill>
                            <a:srgbClr val="FF0000"/>
                          </a:solidFill>
                        </a:rPr>
                        <a:t>↑0.75%</a:t>
                      </a:r>
                    </a:p>
                  </a:txBody>
                  <a:tcPr/>
                </a:tc>
                <a:tc>
                  <a:txBody>
                    <a:bodyPr/>
                    <a:lstStyle/>
                    <a:p>
                      <a:r>
                        <a:rPr lang="en-US" dirty="0"/>
                        <a:t>6.39%</a:t>
                      </a:r>
                    </a:p>
                    <a:p>
                      <a:r>
                        <a:rPr lang="en-US" sz="1400" dirty="0">
                          <a:solidFill>
                            <a:srgbClr val="0070C0"/>
                          </a:solidFill>
                        </a:rPr>
                        <a:t>0%</a:t>
                      </a:r>
                    </a:p>
                  </a:txBody>
                  <a:tcPr/>
                </a:tc>
                <a:tc>
                  <a:txBody>
                    <a:bodyPr/>
                    <a:lstStyle/>
                    <a:p>
                      <a:r>
                        <a:rPr lang="en-US" dirty="0"/>
                        <a:t>6.09%</a:t>
                      </a:r>
                    </a:p>
                    <a:p>
                      <a:r>
                        <a:rPr lang="en-US" sz="1400" dirty="0">
                          <a:solidFill>
                            <a:srgbClr val="0070C0"/>
                          </a:solidFill>
                        </a:rPr>
                        <a:t>0%</a:t>
                      </a:r>
                    </a:p>
                  </a:txBody>
                  <a:tcPr/>
                </a:tc>
                <a:extLst>
                  <a:ext uri="{0D108BD9-81ED-4DB2-BD59-A6C34878D82A}">
                    <a16:rowId xmlns:a16="http://schemas.microsoft.com/office/drawing/2014/main" val="3814805981"/>
                  </a:ext>
                </a:extLst>
              </a:tr>
              <a:tr h="585223">
                <a:tc>
                  <a:txBody>
                    <a:bodyPr/>
                    <a:lstStyle/>
                    <a:p>
                      <a:r>
                        <a:rPr lang="en-US" dirty="0"/>
                        <a:t>Percent ICU beds used for COVID</a:t>
                      </a:r>
                    </a:p>
                  </a:txBody>
                  <a:tcPr/>
                </a:tc>
                <a:tc>
                  <a:txBody>
                    <a:bodyPr/>
                    <a:lstStyle/>
                    <a:p>
                      <a:r>
                        <a:rPr lang="en-US" dirty="0"/>
                        <a:t>18.43%</a:t>
                      </a:r>
                    </a:p>
                    <a:p>
                      <a:r>
                        <a:rPr lang="en-US" sz="1400" dirty="0">
                          <a:solidFill>
                            <a:srgbClr val="0070C0"/>
                          </a:solidFill>
                        </a:rPr>
                        <a:t>0%</a:t>
                      </a:r>
                    </a:p>
                  </a:txBody>
                  <a:tcPr/>
                </a:tc>
                <a:tc>
                  <a:txBody>
                    <a:bodyPr/>
                    <a:lstStyle/>
                    <a:p>
                      <a:r>
                        <a:rPr lang="en-US" dirty="0"/>
                        <a:t>18.92%</a:t>
                      </a:r>
                    </a:p>
                    <a:p>
                      <a:r>
                        <a:rPr lang="en-US" sz="1400" dirty="0">
                          <a:solidFill>
                            <a:srgbClr val="FF0000"/>
                          </a:solidFill>
                        </a:rPr>
                        <a:t>↑2.28%</a:t>
                      </a:r>
                    </a:p>
                  </a:txBody>
                  <a:tcPr/>
                </a:tc>
                <a:tc>
                  <a:txBody>
                    <a:bodyPr/>
                    <a:lstStyle/>
                    <a:p>
                      <a:r>
                        <a:rPr lang="en-US" dirty="0"/>
                        <a:t>14.63%</a:t>
                      </a:r>
                    </a:p>
                    <a:p>
                      <a:r>
                        <a:rPr lang="en-US" sz="1400" dirty="0">
                          <a:solidFill>
                            <a:srgbClr val="FF0000"/>
                          </a:solidFill>
                        </a:rPr>
                        <a:t>↑1.46%</a:t>
                      </a:r>
                    </a:p>
                  </a:txBody>
                  <a:tcPr/>
                </a:tc>
                <a:tc>
                  <a:txBody>
                    <a:bodyPr/>
                    <a:lstStyle/>
                    <a:p>
                      <a:r>
                        <a:rPr lang="en-US" dirty="0"/>
                        <a:t>11.03%</a:t>
                      </a:r>
                    </a:p>
                    <a:p>
                      <a:r>
                        <a:rPr lang="en-US" sz="1400" dirty="0">
                          <a:solidFill>
                            <a:srgbClr val="0070C0"/>
                          </a:solidFill>
                        </a:rPr>
                        <a:t>0%</a:t>
                      </a:r>
                    </a:p>
                  </a:txBody>
                  <a:tcPr/>
                </a:tc>
                <a:extLst>
                  <a:ext uri="{0D108BD9-81ED-4DB2-BD59-A6C34878D82A}">
                    <a16:rowId xmlns:a16="http://schemas.microsoft.com/office/drawing/2014/main" val="1588271938"/>
                  </a:ext>
                </a:extLst>
              </a:tr>
              <a:tr h="576489">
                <a:tc>
                  <a:txBody>
                    <a:bodyPr/>
                    <a:lstStyle/>
                    <a:p>
                      <a:r>
                        <a:rPr lang="en-US" dirty="0"/>
                        <a:t>Percent fully vaccinated</a:t>
                      </a:r>
                    </a:p>
                  </a:txBody>
                  <a:tcPr/>
                </a:tc>
                <a:tc>
                  <a:txBody>
                    <a:bodyPr/>
                    <a:lstStyle/>
                    <a:p>
                      <a:endParaRPr lang="en-US" dirty="0"/>
                    </a:p>
                    <a:p>
                      <a:r>
                        <a:rPr lang="en-US" dirty="0"/>
                        <a:t>47.5%</a:t>
                      </a:r>
                    </a:p>
                  </a:txBody>
                  <a:tcPr/>
                </a:tc>
                <a:tc>
                  <a:txBody>
                    <a:bodyPr/>
                    <a:lstStyle/>
                    <a:p>
                      <a:endParaRPr lang="en-US" dirty="0"/>
                    </a:p>
                    <a:p>
                      <a:r>
                        <a:rPr lang="en-US" dirty="0"/>
                        <a:t>51.5%</a:t>
                      </a:r>
                    </a:p>
                  </a:txBody>
                  <a:tcPr/>
                </a:tc>
                <a:tc>
                  <a:txBody>
                    <a:bodyPr/>
                    <a:lstStyle/>
                    <a:p>
                      <a:endParaRPr lang="en-US" dirty="0"/>
                    </a:p>
                    <a:p>
                      <a:r>
                        <a:rPr lang="en-US" dirty="0"/>
                        <a:t>60.5%</a:t>
                      </a:r>
                    </a:p>
                  </a:txBody>
                  <a:tcPr/>
                </a:tc>
                <a:tc>
                  <a:txBody>
                    <a:bodyPr/>
                    <a:lstStyle/>
                    <a:p>
                      <a:endParaRPr lang="en-US" dirty="0"/>
                    </a:p>
                    <a:p>
                      <a:r>
                        <a:rPr lang="en-US" dirty="0"/>
                        <a:t>47.7%</a:t>
                      </a:r>
                    </a:p>
                  </a:txBody>
                  <a:tcPr/>
                </a:tc>
                <a:extLst>
                  <a:ext uri="{0D108BD9-81ED-4DB2-BD59-A6C34878D82A}">
                    <a16:rowId xmlns:a16="http://schemas.microsoft.com/office/drawing/2014/main" val="3977471780"/>
                  </a:ext>
                </a:extLst>
              </a:tr>
            </a:tbl>
          </a:graphicData>
        </a:graphic>
      </p:graphicFrame>
      <p:sp>
        <p:nvSpPr>
          <p:cNvPr id="5" name="TextBox 4">
            <a:extLst>
              <a:ext uri="{FF2B5EF4-FFF2-40B4-BE49-F238E27FC236}">
                <a16:creationId xmlns:a16="http://schemas.microsoft.com/office/drawing/2014/main" id="{34848FB1-2E22-49ED-9A7E-94184FA8D443}"/>
              </a:ext>
            </a:extLst>
          </p:cNvPr>
          <p:cNvSpPr txBox="1"/>
          <p:nvPr/>
        </p:nvSpPr>
        <p:spPr>
          <a:xfrm>
            <a:off x="855133" y="650224"/>
            <a:ext cx="8525934" cy="461665"/>
          </a:xfrm>
          <a:prstGeom prst="rect">
            <a:avLst/>
          </a:prstGeom>
          <a:noFill/>
        </p:spPr>
        <p:txBody>
          <a:bodyPr wrap="square" rtlCol="0">
            <a:spAutoFit/>
          </a:bodyPr>
          <a:lstStyle/>
          <a:p>
            <a:pPr algn="ctr"/>
            <a:r>
              <a:rPr lang="en-US" sz="2400" b="1" dirty="0">
                <a:solidFill>
                  <a:schemeClr val="accent1">
                    <a:lumMod val="75000"/>
                  </a:schemeClr>
                </a:solidFill>
              </a:rPr>
              <a:t>Rolling 7-day averages from 10/11/2021</a:t>
            </a:r>
          </a:p>
        </p:txBody>
      </p:sp>
    </p:spTree>
    <p:extLst>
      <p:ext uri="{BB962C8B-B14F-4D97-AF65-F5344CB8AC3E}">
        <p14:creationId xmlns:p14="http://schemas.microsoft.com/office/powerpoint/2010/main" val="191710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What is driving COVID transmission in Michigan?</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Many schools in session without requiring masks </a:t>
            </a:r>
          </a:p>
          <a:p>
            <a:pPr lvl="1"/>
            <a:r>
              <a:rPr lang="en-US" dirty="0">
                <a:latin typeface="Calibri" panose="020F0502020204030204" pitchFamily="34" charset="0"/>
                <a:cs typeface="Calibri" panose="020F0502020204030204" pitchFamily="34" charset="0"/>
              </a:rPr>
              <a:t>Large number of school related outbreaks (K-12 and college)</a:t>
            </a:r>
          </a:p>
          <a:p>
            <a:pPr lvl="2"/>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https://www.michigan.gov/coronavirus/0,9753,7-406-98163_98173_102480---,00.html</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Vaccinate rates remain low in Michigan</a:t>
            </a:r>
          </a:p>
          <a:p>
            <a:pPr lvl="2"/>
            <a:r>
              <a:rPr lang="en-US" dirty="0">
                <a:latin typeface="Calibri" panose="020F0502020204030204" pitchFamily="34" charset="0"/>
                <a:cs typeface="Calibri" panose="020F0502020204030204" pitchFamily="34" charset="0"/>
              </a:rPr>
              <a:t>67.9% of eligible individuals received at least 1 dose of vaccine (16</a:t>
            </a:r>
            <a:r>
              <a:rPr lang="en-US" baseline="30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years)</a:t>
            </a:r>
          </a:p>
          <a:p>
            <a:pPr lvl="3"/>
            <a:r>
              <a:rPr lang="en-US" dirty="0">
                <a:latin typeface="Calibri" panose="020F0502020204030204" pitchFamily="34" charset="0"/>
                <a:cs typeface="Calibri" panose="020F0502020204030204" pitchFamily="34" charset="0"/>
              </a:rPr>
              <a:t>57.1% of total population</a:t>
            </a:r>
          </a:p>
          <a:p>
            <a:pPr lvl="2"/>
            <a:r>
              <a:rPr lang="en-US" dirty="0">
                <a:latin typeface="Calibri" panose="020F0502020204030204" pitchFamily="34" charset="0"/>
                <a:cs typeface="Calibri" panose="020F0502020204030204" pitchFamily="34" charset="0"/>
              </a:rPr>
              <a:t>58.5% of eligible individuals fully vaccinated</a:t>
            </a:r>
          </a:p>
          <a:p>
            <a:pPr lvl="3"/>
            <a:r>
              <a:rPr lang="en-US" dirty="0">
                <a:latin typeface="Calibri" panose="020F0502020204030204" pitchFamily="34" charset="0"/>
                <a:cs typeface="Calibri" panose="020F0502020204030204" pitchFamily="34" charset="0"/>
              </a:rPr>
              <a:t>52.3% of total population</a:t>
            </a:r>
          </a:p>
          <a:p>
            <a:r>
              <a:rPr lang="en-US" dirty="0">
                <a:latin typeface="Calibri" panose="020F0502020204030204" pitchFamily="34" charset="0"/>
                <a:cs typeface="Calibri" panose="020F0502020204030204" pitchFamily="34" charset="0"/>
              </a:rPr>
              <a:t>Public not wearing masks indoors – CDC recommends everyone wears a mask indoors when there is a high level of transmission regardless of vaccination status</a:t>
            </a:r>
          </a:p>
          <a:p>
            <a:r>
              <a:rPr lang="en-US" dirty="0">
                <a:latin typeface="Calibri" panose="020F0502020204030204" pitchFamily="34" charset="0"/>
                <a:cs typeface="Calibri" panose="020F0502020204030204" pitchFamily="34" charset="0"/>
              </a:rPr>
              <a:t>COVID variants – more on this later</a:t>
            </a:r>
          </a:p>
          <a:p>
            <a:pPr marL="0" indent="0">
              <a:buNone/>
            </a:pPr>
            <a:endParaRPr lang="en-US" dirty="0"/>
          </a:p>
          <a:p>
            <a:endParaRPr lang="en-US" dirty="0"/>
          </a:p>
        </p:txBody>
      </p:sp>
      <p:sp>
        <p:nvSpPr>
          <p:cNvPr id="5" name="TextBox 4">
            <a:extLst>
              <a:ext uri="{FF2B5EF4-FFF2-40B4-BE49-F238E27FC236}">
                <a16:creationId xmlns:a16="http://schemas.microsoft.com/office/drawing/2014/main" id="{51D8D261-9FD9-4F89-A732-0696B431DD62}"/>
              </a:ext>
            </a:extLst>
          </p:cNvPr>
          <p:cNvSpPr txBox="1"/>
          <p:nvPr/>
        </p:nvSpPr>
        <p:spPr>
          <a:xfrm>
            <a:off x="4858394" y="6376313"/>
            <a:ext cx="6221896" cy="577081"/>
          </a:xfrm>
          <a:prstGeom prst="rect">
            <a:avLst/>
          </a:prstGeom>
          <a:noFill/>
        </p:spPr>
        <p:txBody>
          <a:bodyPr wrap="square" rtlCol="0">
            <a:spAutoFit/>
          </a:bodyPr>
          <a:lstStyle/>
          <a:p>
            <a:r>
              <a:rPr lang="en-US" sz="1050" dirty="0">
                <a:solidFill>
                  <a:schemeClr val="bg1"/>
                </a:solidFill>
                <a:hlinkClick r:id="rId3">
                  <a:extLst>
                    <a:ext uri="{A12FA001-AC4F-418D-AE19-62706E023703}">
                      <ahyp:hlinkClr xmlns:ahyp="http://schemas.microsoft.com/office/drawing/2018/hyperlinkcolor" val="tx"/>
                    </a:ext>
                  </a:extLst>
                </a:hlinkClick>
              </a:rPr>
              <a:t>https://healthdata.gov/Community/COVID-19-State-Profile-Report-Michigan/s8hn-gz3c</a:t>
            </a:r>
            <a:endParaRPr lang="en-US" sz="1050" dirty="0">
              <a:solidFill>
                <a:schemeClr val="bg1"/>
              </a:solidFill>
            </a:endParaRPr>
          </a:p>
          <a:p>
            <a:r>
              <a:rPr lang="en-US" sz="1050" dirty="0">
                <a:solidFill>
                  <a:schemeClr val="bg1"/>
                </a:solidFill>
                <a:hlinkClick r:id="rId4">
                  <a:extLst>
                    <a:ext uri="{A12FA001-AC4F-418D-AE19-62706E023703}">
                      <ahyp:hlinkClr xmlns:ahyp="http://schemas.microsoft.com/office/drawing/2018/hyperlinkcolor" val="tx"/>
                    </a:ext>
                  </a:extLst>
                </a:hlinkClick>
              </a:rPr>
              <a:t>https://www.michigan.gov/coronavirus/0,9753,7-406-98178_103214_103272-547150--,00.html</a:t>
            </a:r>
            <a:endParaRPr lang="en-US" sz="1050" dirty="0">
              <a:solidFill>
                <a:schemeClr val="bg1"/>
              </a:solidFill>
            </a:endParaRPr>
          </a:p>
          <a:p>
            <a:endParaRPr lang="en-US" sz="1050" dirty="0">
              <a:solidFill>
                <a:schemeClr val="bg1"/>
              </a:solidFill>
            </a:endParaRPr>
          </a:p>
        </p:txBody>
      </p:sp>
    </p:spTree>
    <p:extLst>
      <p:ext uri="{BB962C8B-B14F-4D97-AF65-F5344CB8AC3E}">
        <p14:creationId xmlns:p14="http://schemas.microsoft.com/office/powerpoint/2010/main" val="262300834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COVID Treatments</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Outpatient</a:t>
            </a:r>
          </a:p>
          <a:p>
            <a:pPr lvl="1"/>
            <a:r>
              <a:rPr lang="en-US" dirty="0">
                <a:latin typeface="Calibri" panose="020F0502020204030204" pitchFamily="34" charset="0"/>
                <a:cs typeface="Calibri" panose="020F0502020204030204" pitchFamily="34" charset="0"/>
              </a:rPr>
              <a:t>Monoclonal antibody treatment</a:t>
            </a:r>
          </a:p>
          <a:p>
            <a:pPr lvl="1"/>
            <a:r>
              <a:rPr lang="en-US" dirty="0">
                <a:latin typeface="Calibri" panose="020F0502020204030204" pitchFamily="34" charset="0"/>
                <a:cs typeface="Calibri" panose="020F0502020204030204" pitchFamily="34" charset="0"/>
              </a:rPr>
              <a:t>Oral pill in development</a:t>
            </a:r>
          </a:p>
          <a:p>
            <a:pPr lvl="2"/>
            <a:r>
              <a:rPr lang="en-US" dirty="0">
                <a:latin typeface="Calibri" panose="020F0502020204030204" pitchFamily="34" charset="0"/>
                <a:cs typeface="Calibri" panose="020F0502020204030204" pitchFamily="34" charset="0"/>
              </a:rPr>
              <a:t>FDA application for emergency use authorization submitted by manufacturer</a:t>
            </a:r>
          </a:p>
          <a:p>
            <a:pPr lvl="2"/>
            <a:r>
              <a:rPr lang="en-US" dirty="0">
                <a:latin typeface="Calibri" panose="020F0502020204030204" pitchFamily="34" charset="0"/>
                <a:cs typeface="Calibri" panose="020F0502020204030204" pitchFamily="34" charset="0"/>
              </a:rPr>
              <a:t>Molnupiravirz:  stops RNA transcription which is necessary to make new viruses</a:t>
            </a:r>
          </a:p>
          <a:p>
            <a:r>
              <a:rPr lang="en-US" dirty="0">
                <a:latin typeface="Calibri" panose="020F0502020204030204" pitchFamily="34" charset="0"/>
                <a:cs typeface="Calibri" panose="020F0502020204030204" pitchFamily="34" charset="0"/>
              </a:rPr>
              <a:t>Inpatient</a:t>
            </a:r>
          </a:p>
          <a:p>
            <a:pPr lvl="1"/>
            <a:r>
              <a:rPr lang="en-US" dirty="0">
                <a:latin typeface="Calibri" panose="020F0502020204030204" pitchFamily="34" charset="0"/>
                <a:cs typeface="Calibri" panose="020F0502020204030204" pitchFamily="34" charset="0"/>
              </a:rPr>
              <a:t>Glucocorticoids – most effective treatment (decrease inflammation which causes lung damage)</a:t>
            </a:r>
          </a:p>
          <a:p>
            <a:pPr lvl="2"/>
            <a:r>
              <a:rPr lang="en-US" dirty="0">
                <a:latin typeface="Calibri" panose="020F0502020204030204" pitchFamily="34" charset="0"/>
                <a:cs typeface="Calibri" panose="020F0502020204030204" pitchFamily="34" charset="0"/>
              </a:rPr>
              <a:t>No clear benefit in outpatients – ongoing trials</a:t>
            </a:r>
          </a:p>
          <a:p>
            <a:pPr lvl="1"/>
            <a:r>
              <a:rPr lang="en-US" dirty="0">
                <a:latin typeface="Calibri" panose="020F0502020204030204" pitchFamily="34" charset="0"/>
                <a:cs typeface="Calibri" panose="020F0502020204030204" pitchFamily="34" charset="0"/>
              </a:rPr>
              <a:t>Anti-clotting agents:  inflammatory cascade triggers clots which can be life threatening</a:t>
            </a:r>
          </a:p>
          <a:p>
            <a:pPr lvl="1"/>
            <a:r>
              <a:rPr lang="en-US" dirty="0">
                <a:latin typeface="Calibri" panose="020F0502020204030204" pitchFamily="34" charset="0"/>
                <a:cs typeface="Calibri" panose="020F0502020204030204" pitchFamily="34" charset="0"/>
              </a:rPr>
              <a:t>Remdesivir – antiviral drug with limited benefit</a:t>
            </a:r>
          </a:p>
          <a:p>
            <a:pPr lvl="1"/>
            <a:r>
              <a:rPr lang="en-US" dirty="0">
                <a:latin typeface="Calibri" panose="020F0502020204030204" pitchFamily="34" charset="0"/>
                <a:cs typeface="Calibri" panose="020F0502020204030204" pitchFamily="34" charset="0"/>
              </a:rPr>
              <a:t>Immune modulators – turn off inflammatory response</a:t>
            </a:r>
          </a:p>
          <a:p>
            <a:pPr lvl="2"/>
            <a:endParaRPr lang="en-US" dirty="0">
              <a:solidFill>
                <a:schemeClr val="accent1"/>
              </a:solidFill>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341480051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Monoclonal Antibodies</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a:xfrm>
            <a:off x="838200" y="1209269"/>
            <a:ext cx="10515600" cy="4384008"/>
          </a:xfrm>
        </p:spPr>
        <p:txBody>
          <a:bodyPr/>
          <a:lstStyle/>
          <a:p>
            <a:r>
              <a:rPr lang="en-US" dirty="0">
                <a:latin typeface="Calibri" panose="020F0502020204030204" pitchFamily="34" charset="0"/>
                <a:cs typeface="Calibri" panose="020F0502020204030204" pitchFamily="34" charset="0"/>
              </a:rPr>
              <a:t>Synthetic proteins (laboratory produced) that bind to COVID-19 and help to prevent virus from entering our cells </a:t>
            </a:r>
          </a:p>
          <a:p>
            <a:pPr lvl="1"/>
            <a:r>
              <a:rPr lang="en-US" dirty="0">
                <a:latin typeface="Calibri" panose="020F0502020204030204" pitchFamily="34" charset="0"/>
                <a:cs typeface="Calibri" panose="020F0502020204030204" pitchFamily="34" charset="0"/>
              </a:rPr>
              <a:t>Binds to the spike protein of coronavirus </a:t>
            </a:r>
          </a:p>
          <a:p>
            <a:pPr lvl="1"/>
            <a:r>
              <a:rPr lang="en-US" dirty="0">
                <a:latin typeface="Calibri" panose="020F0502020204030204" pitchFamily="34" charset="0"/>
                <a:cs typeface="Calibri" panose="020F0502020204030204" pitchFamily="34" charset="0"/>
              </a:rPr>
              <a:t>Inhibits spike protein from binding to ACE-2 receptors </a:t>
            </a:r>
          </a:p>
          <a:p>
            <a:pPr lvl="1"/>
            <a:r>
              <a:rPr lang="en-US" dirty="0">
                <a:latin typeface="Calibri" panose="020F0502020204030204" pitchFamily="34" charset="0"/>
                <a:cs typeface="Calibri" panose="020F0502020204030204" pitchFamily="34" charset="0"/>
              </a:rPr>
              <a:t>Prevents infection</a:t>
            </a:r>
          </a:p>
          <a:p>
            <a:endParaRPr lang="en-US" dirty="0"/>
          </a:p>
          <a:p>
            <a:endParaRPr lang="en-US" dirty="0"/>
          </a:p>
        </p:txBody>
      </p:sp>
      <p:pic>
        <p:nvPicPr>
          <p:cNvPr id="1026" name="Picture 2" descr="Coronavirus">
            <a:extLst>
              <a:ext uri="{FF2B5EF4-FFF2-40B4-BE49-F238E27FC236}">
                <a16:creationId xmlns:a16="http://schemas.microsoft.com/office/drawing/2014/main" id="{89BB56C0-017F-401A-B650-10095F3643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39" y="2183503"/>
            <a:ext cx="2661024" cy="149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standing the role of galectin inhibitors as potential candidates for  SARS-CoV-2 spike protein: in silico studies - RSC Advances (RSC Publishing)  DOI:10.1039/D0RA04795C">
            <a:extLst>
              <a:ext uri="{FF2B5EF4-FFF2-40B4-BE49-F238E27FC236}">
                <a16:creationId xmlns:a16="http://schemas.microsoft.com/office/drawing/2014/main" id="{72F68542-BF13-4C08-8C1F-D0B4F61265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9022" y="3101008"/>
            <a:ext cx="3330912" cy="25477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3676AB-E557-414C-A417-F398526539E1}"/>
              </a:ext>
            </a:extLst>
          </p:cNvPr>
          <p:cNvSpPr txBox="1"/>
          <p:nvPr/>
        </p:nvSpPr>
        <p:spPr>
          <a:xfrm>
            <a:off x="4094922" y="6449019"/>
            <a:ext cx="7258878" cy="369332"/>
          </a:xfrm>
          <a:prstGeom prst="rect">
            <a:avLst/>
          </a:prstGeom>
          <a:noFill/>
        </p:spPr>
        <p:txBody>
          <a:bodyPr wrap="square" rtlCol="0">
            <a:spAutoFit/>
          </a:bodyPr>
          <a:lstStyle/>
          <a:p>
            <a:pPr algn="l"/>
            <a:r>
              <a:rPr lang="en-US" dirty="0">
                <a:solidFill>
                  <a:schemeClr val="bg1"/>
                </a:solidFill>
              </a:rPr>
              <a:t>https://www.nature.com/articles/s41467-020-18319-6</a:t>
            </a:r>
          </a:p>
        </p:txBody>
      </p:sp>
    </p:spTree>
    <p:extLst>
      <p:ext uri="{BB962C8B-B14F-4D97-AF65-F5344CB8AC3E}">
        <p14:creationId xmlns:p14="http://schemas.microsoft.com/office/powerpoint/2010/main" val="341321754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392-4C63-4740-A38C-8FB8F3CD6322}"/>
              </a:ext>
            </a:extLst>
          </p:cNvPr>
          <p:cNvSpPr>
            <a:spLocks noGrp="1"/>
          </p:cNvSpPr>
          <p:nvPr>
            <p:ph type="title"/>
          </p:nvPr>
        </p:nvSpPr>
        <p:spPr>
          <a:xfrm>
            <a:off x="838200" y="408981"/>
            <a:ext cx="10515600" cy="685800"/>
          </a:xfrm>
        </p:spPr>
        <p:txBody>
          <a:bodyPr/>
          <a:lstStyle/>
          <a:p>
            <a:r>
              <a:rPr lang="en-US" dirty="0">
                <a:solidFill>
                  <a:schemeClr val="accent1"/>
                </a:solidFill>
                <a:latin typeface="Calibri" panose="020F0502020204030204" pitchFamily="34" charset="0"/>
                <a:cs typeface="Calibri" panose="020F0502020204030204" pitchFamily="34" charset="0"/>
              </a:rPr>
              <a:t>Monoclonal antibodies continued</a:t>
            </a:r>
          </a:p>
        </p:txBody>
      </p:sp>
      <p:sp>
        <p:nvSpPr>
          <p:cNvPr id="3" name="Content Placeholder 2">
            <a:extLst>
              <a:ext uri="{FF2B5EF4-FFF2-40B4-BE49-F238E27FC236}">
                <a16:creationId xmlns:a16="http://schemas.microsoft.com/office/drawing/2014/main" id="{5A27CB17-0B39-4AA2-9F30-23CE0099FE1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Effective in treating COVID infections in people at high risk for severe COVID disease</a:t>
            </a:r>
          </a:p>
          <a:p>
            <a:pPr lvl="1"/>
            <a:r>
              <a:rPr lang="en-US" dirty="0">
                <a:latin typeface="Calibri" panose="020F0502020204030204" pitchFamily="34" charset="0"/>
                <a:cs typeface="Calibri" panose="020F0502020204030204" pitchFamily="34" charset="0"/>
              </a:rPr>
              <a:t>Use before patients need extra oxygen </a:t>
            </a:r>
          </a:p>
          <a:p>
            <a:r>
              <a:rPr lang="en-US" dirty="0">
                <a:latin typeface="Calibri" panose="020F0502020204030204" pitchFamily="34" charset="0"/>
                <a:cs typeface="Calibri" panose="020F0502020204030204" pitchFamily="34" charset="0"/>
              </a:rPr>
              <a:t>Can prevent disease in people at high risk for severe COVID disease after an exposure (prophylaxis)</a:t>
            </a:r>
          </a:p>
          <a:p>
            <a:r>
              <a:rPr lang="en-US" dirty="0">
                <a:latin typeface="Calibri" panose="020F0502020204030204" pitchFamily="34" charset="0"/>
                <a:cs typeface="Calibri" panose="020F0502020204030204" pitchFamily="34" charset="0"/>
              </a:rPr>
              <a:t>Can administer via Intravenous route or subcutaneous injections</a:t>
            </a:r>
          </a:p>
          <a:p>
            <a:r>
              <a:rPr lang="en-US" dirty="0">
                <a:latin typeface="Calibri" panose="020F0502020204030204" pitchFamily="34" charset="0"/>
                <a:cs typeface="Calibri" panose="020F0502020204030204" pitchFamily="34" charset="0"/>
              </a:rPr>
              <a:t>Henry Ford administered drug to more than 1,100 people in September</a:t>
            </a: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a:p>
            <a:endParaRPr lang="en-US" dirty="0"/>
          </a:p>
        </p:txBody>
      </p:sp>
      <p:sp>
        <p:nvSpPr>
          <p:cNvPr id="7" name="TextBox 6">
            <a:extLst>
              <a:ext uri="{FF2B5EF4-FFF2-40B4-BE49-F238E27FC236}">
                <a16:creationId xmlns:a16="http://schemas.microsoft.com/office/drawing/2014/main" id="{112DC969-F3AD-461B-ADF9-470609C711BD}"/>
              </a:ext>
            </a:extLst>
          </p:cNvPr>
          <p:cNvSpPr txBox="1"/>
          <p:nvPr/>
        </p:nvSpPr>
        <p:spPr>
          <a:xfrm>
            <a:off x="3988626" y="6427113"/>
            <a:ext cx="7263573" cy="261610"/>
          </a:xfrm>
          <a:prstGeom prst="rect">
            <a:avLst/>
          </a:prstGeom>
          <a:noFill/>
        </p:spPr>
        <p:txBody>
          <a:bodyPr wrap="square">
            <a:spAutoFit/>
          </a:bodyPr>
          <a:lstStyle/>
          <a:p>
            <a:r>
              <a:rPr lang="en-US" sz="1100" dirty="0">
                <a:solidFill>
                  <a:schemeClr val="bg1"/>
                </a:solidFill>
              </a:rPr>
              <a:t>https://www.henryford.com/coronavirus/covid19-symptoms-testing-treatment/</a:t>
            </a:r>
            <a:r>
              <a:rPr lang="en-US" sz="1050" dirty="0">
                <a:solidFill>
                  <a:schemeClr val="bg1"/>
                </a:solidFill>
              </a:rPr>
              <a:t>monoclonal-antibody-treatment</a:t>
            </a:r>
            <a:endParaRPr lang="en-US" sz="1100" dirty="0">
              <a:solidFill>
                <a:schemeClr val="bg1"/>
              </a:solidFill>
            </a:endParaRPr>
          </a:p>
        </p:txBody>
      </p:sp>
    </p:spTree>
    <p:extLst>
      <p:ext uri="{BB962C8B-B14F-4D97-AF65-F5344CB8AC3E}">
        <p14:creationId xmlns:p14="http://schemas.microsoft.com/office/powerpoint/2010/main" val="1545170958"/>
      </p:ext>
    </p:extLst>
  </p:cSld>
  <p:clrMapOvr>
    <a:masterClrMapping/>
  </p:clrMapOvr>
  <p:transition spd="med">
    <p:fade/>
  </p:transition>
</p:sld>
</file>

<file path=ppt/theme/theme1.xml><?xml version="1.0" encoding="utf-8"?>
<a:theme xmlns:a="http://schemas.openxmlformats.org/drawingml/2006/main" name="Content slides">
  <a:themeElements>
    <a:clrScheme name="KaufmanHall 2018 Colors">
      <a:dk1>
        <a:srgbClr val="303C41"/>
      </a:dk1>
      <a:lt1>
        <a:srgbClr val="FFFFFF"/>
      </a:lt1>
      <a:dk2>
        <a:srgbClr val="303C41"/>
      </a:dk2>
      <a:lt2>
        <a:srgbClr val="FEFFFF"/>
      </a:lt2>
      <a:accent1>
        <a:srgbClr val="0058A3"/>
      </a:accent1>
      <a:accent2>
        <a:srgbClr val="00B5EF"/>
      </a:accent2>
      <a:accent3>
        <a:srgbClr val="61BB46"/>
      </a:accent3>
      <a:accent4>
        <a:srgbClr val="FDB714"/>
      </a:accent4>
      <a:accent5>
        <a:srgbClr val="F58220"/>
      </a:accent5>
      <a:accent6>
        <a:srgbClr val="753B9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DEE358018D9C44A6147C31A16B42DB" ma:contentTypeVersion="" ma:contentTypeDescription="Create a new document." ma:contentTypeScope="" ma:versionID="6578ef50007c2a74a6bd0349092b502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65EFD-4AF4-4437-ABC2-CE6F98034318}">
  <ds:schemaRefs>
    <ds:schemaRef ds:uri="http://schemas.microsoft.com/sharepoint/v3/contenttype/forms"/>
  </ds:schemaRefs>
</ds:datastoreItem>
</file>

<file path=customXml/itemProps2.xml><?xml version="1.0" encoding="utf-8"?>
<ds:datastoreItem xmlns:ds="http://schemas.openxmlformats.org/officeDocument/2006/customXml" ds:itemID="{83B7542F-F29E-4521-B216-908280A354BF}">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B6ACB45-319E-4BDD-89FF-A030BC27CF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PAI Standard</Template>
  <TotalTime>39925</TotalTime>
  <Words>1269</Words>
  <Application>Microsoft Office PowerPoint</Application>
  <PresentationFormat>Widescreen</PresentationFormat>
  <Paragraphs>274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Candara</vt:lpstr>
      <vt:lpstr>Content slides</vt:lpstr>
      <vt:lpstr>Perspectives on COVID-19 October 13, 2021   </vt:lpstr>
      <vt:lpstr>Objectives</vt:lpstr>
      <vt:lpstr>Michigan COVID Data as of 10/12/2021</vt:lpstr>
      <vt:lpstr>Michigan Cases by Date of Onset</vt:lpstr>
      <vt:lpstr>PowerPoint Presentation</vt:lpstr>
      <vt:lpstr>What is driving COVID transmission in Michigan?</vt:lpstr>
      <vt:lpstr>COVID Treatments</vt:lpstr>
      <vt:lpstr>Monoclonal Antibodies</vt:lpstr>
      <vt:lpstr>Monoclonal antibodies continued</vt:lpstr>
      <vt:lpstr>Risk factors for severe COVID disease</vt:lpstr>
      <vt:lpstr>Natural infection versus vaccination</vt:lpstr>
      <vt:lpstr>Breakthrough disease after infection</vt:lpstr>
      <vt:lpstr>COVID-19 vaccines in the U.S.</vt:lpstr>
      <vt:lpstr>Next Steps for Vaccines</vt:lpstr>
      <vt:lpstr>COVID-19 variants</vt:lpstr>
      <vt:lpstr>Variants of Concern</vt:lpstr>
      <vt:lpstr>Variants of Interest</vt:lpstr>
      <vt:lpstr>When will this pandemic end?</vt:lpstr>
    </vt:vector>
  </TitlesOfParts>
  <Company>HFHS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&lt;Initiative Name&gt;</dc:title>
  <dc:creator>Graunstadt, Christopher</dc:creator>
  <cp:lastModifiedBy>Cunningham, Dennis J.</cp:lastModifiedBy>
  <cp:revision>1101</cp:revision>
  <cp:lastPrinted>2020-02-06T15:56:32Z</cp:lastPrinted>
  <dcterms:created xsi:type="dcterms:W3CDTF">2016-02-01T20:44:08Z</dcterms:created>
  <dcterms:modified xsi:type="dcterms:W3CDTF">2021-10-12T18:18:02Z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0x0101007CDEE358018D9C44A6147C31A16B42DB</vt:lpwstr>
  </property>
</Properties>
</file>