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 id="2147488077" r:id="rId2"/>
    <p:sldMasterId id="2147488131" r:id="rId3"/>
    <p:sldMasterId id="2147488149" r:id="rId4"/>
  </p:sldMasterIdLst>
  <p:sldIdLst>
    <p:sldId id="256" r:id="rId5"/>
    <p:sldId id="277" r:id="rId6"/>
    <p:sldId id="285" r:id="rId7"/>
    <p:sldId id="286" r:id="rId8"/>
    <p:sldId id="287" r:id="rId9"/>
    <p:sldId id="288" r:id="rId10"/>
    <p:sldId id="289" r:id="rId11"/>
    <p:sldId id="290" r:id="rId12"/>
    <p:sldId id="291" r:id="rId13"/>
    <p:sldId id="292" r:id="rId14"/>
    <p:sldId id="262" r:id="rId15"/>
    <p:sldId id="263" r:id="rId16"/>
    <p:sldId id="264" r:id="rId17"/>
    <p:sldId id="265" r:id="rId18"/>
    <p:sldId id="266" r:id="rId19"/>
    <p:sldId id="267" r:id="rId20"/>
    <p:sldId id="268" r:id="rId21"/>
    <p:sldId id="269" r:id="rId22"/>
    <p:sldId id="260" r:id="rId23"/>
    <p:sldId id="284" r:id="rId24"/>
    <p:sldId id="273" r:id="rId25"/>
    <p:sldId id="274" r:id="rId26"/>
    <p:sldId id="275" r:id="rId27"/>
    <p:sldId id="276" r:id="rId28"/>
    <p:sldId id="278" r:id="rId29"/>
    <p:sldId id="279" r:id="rId30"/>
    <p:sldId id="280" r:id="rId31"/>
    <p:sldId id="281" r:id="rId32"/>
    <p:sldId id="282" r:id="rId33"/>
    <p:sldId id="283" r:id="rId34"/>
    <p:sldId id="293" r:id="rId35"/>
    <p:sldId id="272" r:id="rId36"/>
    <p:sldId id="27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1B98478-FA89-4CA5-BF38-7710C8A34D9A}">
          <p14:sldIdLst>
            <p14:sldId id="256"/>
            <p14:sldId id="277"/>
          </p14:sldIdLst>
        </p14:section>
        <p14:section name="Rental Process" id="{C7F35F78-DBCC-47C1-B2C8-7BF2ED163126}">
          <p14:sldIdLst>
            <p14:sldId id="285"/>
            <p14:sldId id="286"/>
            <p14:sldId id="287"/>
            <p14:sldId id="288"/>
            <p14:sldId id="289"/>
            <p14:sldId id="290"/>
            <p14:sldId id="291"/>
            <p14:sldId id="292"/>
          </p14:sldIdLst>
        </p14:section>
        <p14:section name="Rental Form" id="{5E1A57AE-6768-4F10-B6A0-6996AB1B41AA}">
          <p14:sldIdLst>
            <p14:sldId id="262"/>
            <p14:sldId id="263"/>
            <p14:sldId id="264"/>
            <p14:sldId id="265"/>
            <p14:sldId id="266"/>
            <p14:sldId id="267"/>
            <p14:sldId id="268"/>
            <p14:sldId id="269"/>
          </p14:sldIdLst>
        </p14:section>
        <p14:section name="App and Support" id="{B7557E44-2991-401B-BB5F-95744EC5EBF8}">
          <p14:sldIdLst>
            <p14:sldId id="260"/>
            <p14:sldId id="284"/>
          </p14:sldIdLst>
        </p14:section>
        <p14:section name="Purchasing" id="{D569AE78-9C78-48CD-9A14-0DE6406A8797}">
          <p14:sldIdLst>
            <p14:sldId id="273"/>
            <p14:sldId id="274"/>
            <p14:sldId id="275"/>
            <p14:sldId id="276"/>
          </p14:sldIdLst>
        </p14:section>
        <p14:section name="Tools" id="{3E6364E3-AEB5-4242-A238-386889FA9D29}">
          <p14:sldIdLst>
            <p14:sldId id="278"/>
            <p14:sldId id="279"/>
            <p14:sldId id="280"/>
            <p14:sldId id="281"/>
            <p14:sldId id="282"/>
            <p14:sldId id="283"/>
          </p14:sldIdLst>
        </p14:section>
        <p14:section name="Wrap Up" id="{63D688E9-7D6D-4E0E-80A5-659B5770EAB1}">
          <p14:sldIdLst>
            <p14:sldId id="293"/>
            <p14:sldId id="272"/>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90"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39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600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3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8563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408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6174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7810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243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5151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5E0D354-0938-4E02-9A2A-72388C06D018}"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5D8615-AD68-4DFE-ADDD-0679EC79581B}" type="slidenum">
              <a:rPr lang="en-US" altLang="en-US" smtClean="0"/>
              <a:pPr/>
              <a:t>‹#›</a:t>
            </a:fld>
            <a:endParaRPr lang="en-US" altLang="en-US"/>
          </a:p>
        </p:txBody>
      </p:sp>
    </p:spTree>
    <p:extLst>
      <p:ext uri="{BB962C8B-B14F-4D97-AF65-F5344CB8AC3E}">
        <p14:creationId xmlns:p14="http://schemas.microsoft.com/office/powerpoint/2010/main" val="18068273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CA6631A-2F7A-402F-A195-E7310F2EE072}"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0EFFB0-2CB5-42BA-B138-B916C25A51B4}" type="slidenum">
              <a:rPr lang="en-US" altLang="en-US" smtClean="0"/>
              <a:pPr/>
              <a:t>‹#›</a:t>
            </a:fld>
            <a:endParaRPr lang="en-US" altLang="en-US"/>
          </a:p>
        </p:txBody>
      </p:sp>
    </p:spTree>
    <p:extLst>
      <p:ext uri="{BB962C8B-B14F-4D97-AF65-F5344CB8AC3E}">
        <p14:creationId xmlns:p14="http://schemas.microsoft.com/office/powerpoint/2010/main" val="15204528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8853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839C313-513C-4382-825E-9EF5DA339355}"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700300C-9315-42D4-AB44-3878B4BB1DB6}" type="slidenum">
              <a:rPr lang="en-US" altLang="en-US" smtClean="0"/>
              <a:pPr/>
              <a:t>‹#›</a:t>
            </a:fld>
            <a:endParaRPr lang="en-US" altLang="en-US"/>
          </a:p>
        </p:txBody>
      </p:sp>
    </p:spTree>
    <p:extLst>
      <p:ext uri="{BB962C8B-B14F-4D97-AF65-F5344CB8AC3E}">
        <p14:creationId xmlns:p14="http://schemas.microsoft.com/office/powerpoint/2010/main" val="11723114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D4CBFE8-C510-4B09-943A-49722FD01081}"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FD328B1-F5D6-45C1-99B5-D6B2CA9CA2F0}" type="slidenum">
              <a:rPr lang="en-US" altLang="en-US" smtClean="0"/>
              <a:pPr/>
              <a:t>‹#›</a:t>
            </a:fld>
            <a:endParaRPr lang="en-US" altLang="en-US"/>
          </a:p>
        </p:txBody>
      </p:sp>
    </p:spTree>
    <p:extLst>
      <p:ext uri="{BB962C8B-B14F-4D97-AF65-F5344CB8AC3E}">
        <p14:creationId xmlns:p14="http://schemas.microsoft.com/office/powerpoint/2010/main" val="17025594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2127568-5627-46D8-A756-041B4E0721D5}" type="datetimeFigureOut">
              <a:rPr lang="en-US" smtClean="0"/>
              <a:pPr>
                <a:defRPr/>
              </a:pPr>
              <a:t>7/30/2020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C85AF155-FD67-4BA6-A1B5-CAE7D718FD52}" type="slidenum">
              <a:rPr lang="en-US" altLang="en-US" smtClean="0"/>
              <a:pPr/>
              <a:t>‹#›</a:t>
            </a:fld>
            <a:endParaRPr lang="en-US" altLang="en-US"/>
          </a:p>
        </p:txBody>
      </p:sp>
    </p:spTree>
    <p:extLst>
      <p:ext uri="{BB962C8B-B14F-4D97-AF65-F5344CB8AC3E}">
        <p14:creationId xmlns:p14="http://schemas.microsoft.com/office/powerpoint/2010/main" val="28895365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5C9FB5E-48CF-4921-8254-B4D37781E476}" type="datetimeFigureOut">
              <a:rPr lang="en-US" smtClean="0"/>
              <a:pPr>
                <a:defRPr/>
              </a:pPr>
              <a:t>7/30/2020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AF23A57-9F28-40D5-B5D2-4BAAEA0CA430}" type="slidenum">
              <a:rPr lang="en-US" altLang="en-US" smtClean="0"/>
              <a:pPr/>
              <a:t>‹#›</a:t>
            </a:fld>
            <a:endParaRPr lang="en-US" altLang="en-US"/>
          </a:p>
        </p:txBody>
      </p:sp>
    </p:spTree>
    <p:extLst>
      <p:ext uri="{BB962C8B-B14F-4D97-AF65-F5344CB8AC3E}">
        <p14:creationId xmlns:p14="http://schemas.microsoft.com/office/powerpoint/2010/main" val="90955703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975F368-8DCF-4996-8A73-105B21FD2CBD}" type="datetimeFigureOut">
              <a:rPr lang="en-US" smtClean="0"/>
              <a:pPr>
                <a:defRPr/>
              </a:pPr>
              <a:t>7/30/2020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60265DD-5C4A-486A-96F3-95C88F7305AF}" type="slidenum">
              <a:rPr lang="en-US" altLang="en-US" smtClean="0"/>
              <a:pPr/>
              <a:t>‹#›</a:t>
            </a:fld>
            <a:endParaRPr lang="en-US" altLang="en-US"/>
          </a:p>
        </p:txBody>
      </p:sp>
    </p:spTree>
    <p:extLst>
      <p:ext uri="{BB962C8B-B14F-4D97-AF65-F5344CB8AC3E}">
        <p14:creationId xmlns:p14="http://schemas.microsoft.com/office/powerpoint/2010/main" val="3608524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6443DB-E4DB-4FF8-B64D-50DB4ABB5657}"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B051BF9-A516-43AB-83B5-D96150DB6457}" type="slidenum">
              <a:rPr lang="en-US" altLang="en-US" smtClean="0"/>
              <a:pPr/>
              <a:t>‹#›</a:t>
            </a:fld>
            <a:endParaRPr lang="en-US" altLang="en-US"/>
          </a:p>
        </p:txBody>
      </p:sp>
    </p:spTree>
    <p:extLst>
      <p:ext uri="{BB962C8B-B14F-4D97-AF65-F5344CB8AC3E}">
        <p14:creationId xmlns:p14="http://schemas.microsoft.com/office/powerpoint/2010/main" val="32718667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98190E5-6965-4BCA-A2D5-82967F7160AE}"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2F059D9-051E-406E-927F-20F62B77A7A3}" type="slidenum">
              <a:rPr lang="en-US" altLang="en-US" smtClean="0"/>
              <a:pPr/>
              <a:t>‹#›</a:t>
            </a:fld>
            <a:endParaRPr lang="en-US" altLang="en-US"/>
          </a:p>
        </p:txBody>
      </p:sp>
    </p:spTree>
    <p:extLst>
      <p:ext uri="{BB962C8B-B14F-4D97-AF65-F5344CB8AC3E}">
        <p14:creationId xmlns:p14="http://schemas.microsoft.com/office/powerpoint/2010/main" val="40710262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466868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2778340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C483C-3AFC-4C7E-865F-BFC2F640A8FD}" type="slidenum">
              <a:rPr lang="en-US" altLang="en-US" smtClean="0"/>
              <a:pPr/>
              <a:t>‹#›</a:t>
            </a:fld>
            <a:endParaRPr lang="en-US"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3335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3928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3863297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1453371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1211404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38D1467-1F2B-4B17-B76E-8111F5414DD5}"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742EFEE-86AA-423D-A818-23FA0763286F}" type="slidenum">
              <a:rPr lang="en-US" altLang="en-US" smtClean="0"/>
              <a:pPr/>
              <a:t>‹#›</a:t>
            </a:fld>
            <a:endParaRPr lang="en-US" altLang="en-US"/>
          </a:p>
        </p:txBody>
      </p:sp>
    </p:spTree>
    <p:extLst>
      <p:ext uri="{BB962C8B-B14F-4D97-AF65-F5344CB8AC3E}">
        <p14:creationId xmlns:p14="http://schemas.microsoft.com/office/powerpoint/2010/main" val="345864626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ED105B7-6AF8-4055-9970-E7BB62206759}"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C79CD1-B2CA-4834-BC23-1656A956738C}" type="slidenum">
              <a:rPr lang="en-US" altLang="en-US" smtClean="0"/>
              <a:pPr/>
              <a:t>‹#›</a:t>
            </a:fld>
            <a:endParaRPr lang="en-US" altLang="en-US"/>
          </a:p>
        </p:txBody>
      </p:sp>
    </p:spTree>
    <p:extLst>
      <p:ext uri="{BB962C8B-B14F-4D97-AF65-F5344CB8AC3E}">
        <p14:creationId xmlns:p14="http://schemas.microsoft.com/office/powerpoint/2010/main" val="345357197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5E0D354-0938-4E02-9A2A-72388C06D018}"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5D8615-AD68-4DFE-ADDD-0679EC79581B}" type="slidenum">
              <a:rPr lang="en-US" altLang="en-US" smtClean="0"/>
              <a:pPr/>
              <a:t>‹#›</a:t>
            </a:fld>
            <a:endParaRPr lang="en-US" altLang="en-US"/>
          </a:p>
        </p:txBody>
      </p:sp>
    </p:spTree>
    <p:extLst>
      <p:ext uri="{BB962C8B-B14F-4D97-AF65-F5344CB8AC3E}">
        <p14:creationId xmlns:p14="http://schemas.microsoft.com/office/powerpoint/2010/main" val="8741540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CA6631A-2F7A-402F-A195-E7310F2EE072}"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0EFFB0-2CB5-42BA-B138-B916C25A51B4}" type="slidenum">
              <a:rPr lang="en-US" altLang="en-US" smtClean="0"/>
              <a:pPr/>
              <a:t>‹#›</a:t>
            </a:fld>
            <a:endParaRPr lang="en-US" altLang="en-US"/>
          </a:p>
        </p:txBody>
      </p:sp>
    </p:spTree>
    <p:extLst>
      <p:ext uri="{BB962C8B-B14F-4D97-AF65-F5344CB8AC3E}">
        <p14:creationId xmlns:p14="http://schemas.microsoft.com/office/powerpoint/2010/main" val="155358749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839C313-513C-4382-825E-9EF5DA339355}"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700300C-9315-42D4-AB44-3878B4BB1DB6}" type="slidenum">
              <a:rPr lang="en-US" altLang="en-US" smtClean="0"/>
              <a:pPr/>
              <a:t>‹#›</a:t>
            </a:fld>
            <a:endParaRPr lang="en-US" altLang="en-US"/>
          </a:p>
        </p:txBody>
      </p:sp>
    </p:spTree>
    <p:extLst>
      <p:ext uri="{BB962C8B-B14F-4D97-AF65-F5344CB8AC3E}">
        <p14:creationId xmlns:p14="http://schemas.microsoft.com/office/powerpoint/2010/main" val="28575434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D4CBFE8-C510-4B09-943A-49722FD01081}"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FD328B1-F5D6-45C1-99B5-D6B2CA9CA2F0}" type="slidenum">
              <a:rPr lang="en-US" altLang="en-US" smtClean="0"/>
              <a:pPr/>
              <a:t>‹#›</a:t>
            </a:fld>
            <a:endParaRPr lang="en-US" altLang="en-US"/>
          </a:p>
        </p:txBody>
      </p:sp>
    </p:spTree>
    <p:extLst>
      <p:ext uri="{BB962C8B-B14F-4D97-AF65-F5344CB8AC3E}">
        <p14:creationId xmlns:p14="http://schemas.microsoft.com/office/powerpoint/2010/main" val="73377392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2127568-5627-46D8-A756-041B4E0721D5}" type="datetimeFigureOut">
              <a:rPr lang="en-US" smtClean="0"/>
              <a:pPr>
                <a:defRPr/>
              </a:pPr>
              <a:t>7/30/2020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C85AF155-FD67-4BA6-A1B5-CAE7D718FD52}" type="slidenum">
              <a:rPr lang="en-US" altLang="en-US" smtClean="0"/>
              <a:pPr/>
              <a:t>‹#›</a:t>
            </a:fld>
            <a:endParaRPr lang="en-US" altLang="en-US"/>
          </a:p>
        </p:txBody>
      </p:sp>
    </p:spTree>
    <p:extLst>
      <p:ext uri="{BB962C8B-B14F-4D97-AF65-F5344CB8AC3E}">
        <p14:creationId xmlns:p14="http://schemas.microsoft.com/office/powerpoint/2010/main" val="19556641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804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5C9FB5E-48CF-4921-8254-B4D37781E476}" type="datetimeFigureOut">
              <a:rPr lang="en-US" smtClean="0"/>
              <a:pPr>
                <a:defRPr/>
              </a:pPr>
              <a:t>7/30/2020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AF23A57-9F28-40D5-B5D2-4BAAEA0CA430}" type="slidenum">
              <a:rPr lang="en-US" altLang="en-US" smtClean="0"/>
              <a:pPr/>
              <a:t>‹#›</a:t>
            </a:fld>
            <a:endParaRPr lang="en-US" altLang="en-US"/>
          </a:p>
        </p:txBody>
      </p:sp>
    </p:spTree>
    <p:extLst>
      <p:ext uri="{BB962C8B-B14F-4D97-AF65-F5344CB8AC3E}">
        <p14:creationId xmlns:p14="http://schemas.microsoft.com/office/powerpoint/2010/main" val="251644842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975F368-8DCF-4996-8A73-105B21FD2CBD}" type="datetimeFigureOut">
              <a:rPr lang="en-US" smtClean="0"/>
              <a:pPr>
                <a:defRPr/>
              </a:pPr>
              <a:t>7/30/2020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60265DD-5C4A-486A-96F3-95C88F7305AF}" type="slidenum">
              <a:rPr lang="en-US" altLang="en-US" smtClean="0"/>
              <a:pPr/>
              <a:t>‹#›</a:t>
            </a:fld>
            <a:endParaRPr lang="en-US" altLang="en-US"/>
          </a:p>
        </p:txBody>
      </p:sp>
    </p:spTree>
    <p:extLst>
      <p:ext uri="{BB962C8B-B14F-4D97-AF65-F5344CB8AC3E}">
        <p14:creationId xmlns:p14="http://schemas.microsoft.com/office/powerpoint/2010/main" val="35367671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6443DB-E4DB-4FF8-B64D-50DB4ABB5657}"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B051BF9-A516-43AB-83B5-D96150DB6457}" type="slidenum">
              <a:rPr lang="en-US" altLang="en-US" smtClean="0"/>
              <a:pPr/>
              <a:t>‹#›</a:t>
            </a:fld>
            <a:endParaRPr lang="en-US" altLang="en-US"/>
          </a:p>
        </p:txBody>
      </p:sp>
    </p:spTree>
    <p:extLst>
      <p:ext uri="{BB962C8B-B14F-4D97-AF65-F5344CB8AC3E}">
        <p14:creationId xmlns:p14="http://schemas.microsoft.com/office/powerpoint/2010/main" val="32171790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pPr>
              <a:defRPr/>
            </a:pPr>
            <a:fld id="{C98190E5-6965-4BCA-A2D5-82967F7160AE}" type="datetimeFigureOut">
              <a:rPr lang="en-US" smtClean="0"/>
              <a:pPr>
                <a:defRPr/>
              </a:pPr>
              <a:t>7/30/2020</a:t>
            </a:fld>
            <a:endParaRPr lang="en-US"/>
          </a:p>
        </p:txBody>
      </p:sp>
      <p:sp>
        <p:nvSpPr>
          <p:cNvPr id="6" name="Footer Placeholder 5"/>
          <p:cNvSpPr>
            <a:spLocks noGrp="1"/>
          </p:cNvSpPr>
          <p:nvPr>
            <p:ph type="ftr" sz="quarter" idx="11"/>
          </p:nvPr>
        </p:nvSpPr>
        <p:spPr>
          <a:xfrm>
            <a:off x="1141412" y="5883275"/>
            <a:ext cx="5105400" cy="365125"/>
          </a:xfrm>
        </p:spPr>
        <p:txBody>
          <a:bodyPr/>
          <a:lstStyle/>
          <a:p>
            <a:pPr>
              <a:defRPr/>
            </a:pPr>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A2F059D9-051E-406E-927F-20F62B77A7A3}" type="slidenum">
              <a:rPr lang="en-US" altLang="en-US" smtClean="0"/>
              <a:pPr/>
              <a:t>‹#›</a:t>
            </a:fld>
            <a:endParaRPr lang="en-US" altLang="en-US"/>
          </a:p>
        </p:txBody>
      </p:sp>
    </p:spTree>
    <p:extLst>
      <p:ext uri="{BB962C8B-B14F-4D97-AF65-F5344CB8AC3E}">
        <p14:creationId xmlns:p14="http://schemas.microsoft.com/office/powerpoint/2010/main" val="9024040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52453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10474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2636868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70318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2155410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339324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713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38D1467-1F2B-4B17-B76E-8111F5414DD5}"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742EFEE-86AA-423D-A818-23FA0763286F}" type="slidenum">
              <a:rPr lang="en-US" altLang="en-US" smtClean="0"/>
              <a:pPr/>
              <a:t>‹#›</a:t>
            </a:fld>
            <a:endParaRPr lang="en-US" altLang="en-US"/>
          </a:p>
        </p:txBody>
      </p:sp>
    </p:spTree>
    <p:extLst>
      <p:ext uri="{BB962C8B-B14F-4D97-AF65-F5344CB8AC3E}">
        <p14:creationId xmlns:p14="http://schemas.microsoft.com/office/powerpoint/2010/main" val="181242489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ED105B7-6AF8-4055-9970-E7BB62206759}" type="datetimeFigureOut">
              <a:rPr lang="en-US" smtClean="0"/>
              <a:pPr>
                <a:defRPr/>
              </a:pPr>
              <a:t>7/30/2020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7C79CD1-B2CA-4834-BC23-1656A956738C}" type="slidenum">
              <a:rPr lang="en-US" altLang="en-US" smtClean="0"/>
              <a:pPr/>
              <a:t>‹#›</a:t>
            </a:fld>
            <a:endParaRPr lang="en-US" altLang="en-US"/>
          </a:p>
        </p:txBody>
      </p:sp>
    </p:spTree>
    <p:extLst>
      <p:ext uri="{BB962C8B-B14F-4D97-AF65-F5344CB8AC3E}">
        <p14:creationId xmlns:p14="http://schemas.microsoft.com/office/powerpoint/2010/main" val="27279212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E6EF-E619-4A1C-974D-3934CFAAF5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C686BE-99DA-41C0-8C37-AA4E6D36C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28F89-4A0C-4FE1-9C17-D0396F24BB98}"/>
              </a:ext>
            </a:extLst>
          </p:cNvPr>
          <p:cNvSpPr>
            <a:spLocks noGrp="1"/>
          </p:cNvSpPr>
          <p:nvPr>
            <p:ph type="dt" sz="half" idx="10"/>
          </p:nvPr>
        </p:nvSpPr>
        <p:spPr/>
        <p:txBody>
          <a:bodyPr/>
          <a:lstStyle/>
          <a:p>
            <a:pPr>
              <a:defRPr/>
            </a:pPr>
            <a:fld id="{65E0D354-0938-4E02-9A2A-72388C06D018}"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37169C00-2894-4D97-A657-77907137466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527EB76-AA53-4B8B-90F6-C0367C4ABA44}"/>
              </a:ext>
            </a:extLst>
          </p:cNvPr>
          <p:cNvSpPr>
            <a:spLocks noGrp="1"/>
          </p:cNvSpPr>
          <p:nvPr>
            <p:ph type="sldNum" sz="quarter" idx="12"/>
          </p:nvPr>
        </p:nvSpPr>
        <p:spPr/>
        <p:txBody>
          <a:bodyPr/>
          <a:lstStyle/>
          <a:p>
            <a:fld id="{B15D8615-AD68-4DFE-ADDD-0679EC79581B}" type="slidenum">
              <a:rPr lang="en-US" altLang="en-US" smtClean="0"/>
              <a:pPr/>
              <a:t>‹#›</a:t>
            </a:fld>
            <a:endParaRPr lang="en-US" altLang="en-US"/>
          </a:p>
        </p:txBody>
      </p:sp>
    </p:spTree>
    <p:extLst>
      <p:ext uri="{BB962C8B-B14F-4D97-AF65-F5344CB8AC3E}">
        <p14:creationId xmlns:p14="http://schemas.microsoft.com/office/powerpoint/2010/main" val="23677598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709C-BF28-4FE3-8DF3-A8BCDA2668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2E6E0-6851-4CD5-A0E3-55CB001D4B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0220-4390-4B38-917A-A7B1202EE6FC}"/>
              </a:ext>
            </a:extLst>
          </p:cNvPr>
          <p:cNvSpPr>
            <a:spLocks noGrp="1"/>
          </p:cNvSpPr>
          <p:nvPr>
            <p:ph type="dt" sz="half" idx="10"/>
          </p:nvPr>
        </p:nvSpPr>
        <p:spPr/>
        <p:txBody>
          <a:bodyPr/>
          <a:lstStyle/>
          <a:p>
            <a:pPr>
              <a:defRPr/>
            </a:pPr>
            <a:fld id="{ECA6631A-2F7A-402F-A195-E7310F2EE072}"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76B15C67-8111-4524-87DB-A2CB0E5ECAB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15B9383-F59E-4686-A84B-2E0DC918E292}"/>
              </a:ext>
            </a:extLst>
          </p:cNvPr>
          <p:cNvSpPr>
            <a:spLocks noGrp="1"/>
          </p:cNvSpPr>
          <p:nvPr>
            <p:ph type="sldNum" sz="quarter" idx="12"/>
          </p:nvPr>
        </p:nvSpPr>
        <p:spPr/>
        <p:txBody>
          <a:bodyPr/>
          <a:lstStyle/>
          <a:p>
            <a:fld id="{BE0EFFB0-2CB5-42BA-B138-B916C25A51B4}" type="slidenum">
              <a:rPr lang="en-US" altLang="en-US" smtClean="0"/>
              <a:pPr/>
              <a:t>‹#›</a:t>
            </a:fld>
            <a:endParaRPr lang="en-US" altLang="en-US"/>
          </a:p>
        </p:txBody>
      </p:sp>
    </p:spTree>
    <p:extLst>
      <p:ext uri="{BB962C8B-B14F-4D97-AF65-F5344CB8AC3E}">
        <p14:creationId xmlns:p14="http://schemas.microsoft.com/office/powerpoint/2010/main" val="20538135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275B-8274-43D1-942D-01F39BEC6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D06A0-FA52-45EE-BBB6-16E25C344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EA14A3-9FC3-4466-A754-BE8861B64702}"/>
              </a:ext>
            </a:extLst>
          </p:cNvPr>
          <p:cNvSpPr>
            <a:spLocks noGrp="1"/>
          </p:cNvSpPr>
          <p:nvPr>
            <p:ph type="dt" sz="half" idx="10"/>
          </p:nvPr>
        </p:nvSpPr>
        <p:spPr/>
        <p:txBody>
          <a:bodyPr/>
          <a:lstStyle/>
          <a:p>
            <a:pPr>
              <a:defRPr/>
            </a:pPr>
            <a:fld id="{F839C313-513C-4382-825E-9EF5DA339355}"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699A4FB8-F3DB-4AA3-98A7-378439CC855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D457C88-F21C-49AB-BDE9-6998DC0F8C25}"/>
              </a:ext>
            </a:extLst>
          </p:cNvPr>
          <p:cNvSpPr>
            <a:spLocks noGrp="1"/>
          </p:cNvSpPr>
          <p:nvPr>
            <p:ph type="sldNum" sz="quarter" idx="12"/>
          </p:nvPr>
        </p:nvSpPr>
        <p:spPr/>
        <p:txBody>
          <a:bodyPr/>
          <a:lstStyle/>
          <a:p>
            <a:fld id="{6700300C-9315-42D4-AB44-3878B4BB1DB6}" type="slidenum">
              <a:rPr lang="en-US" altLang="en-US" smtClean="0"/>
              <a:pPr/>
              <a:t>‹#›</a:t>
            </a:fld>
            <a:endParaRPr lang="en-US" altLang="en-US"/>
          </a:p>
        </p:txBody>
      </p:sp>
    </p:spTree>
    <p:extLst>
      <p:ext uri="{BB962C8B-B14F-4D97-AF65-F5344CB8AC3E}">
        <p14:creationId xmlns:p14="http://schemas.microsoft.com/office/powerpoint/2010/main" val="250155656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05BE-E130-4A7B-9D8B-4D96E36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B2B25-BEDF-491C-AAD5-66C602AD6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2D41E-DF2D-47D0-9C94-5F10BB2C1B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149BC-66CE-4454-859E-14FF9E2A49D1}"/>
              </a:ext>
            </a:extLst>
          </p:cNvPr>
          <p:cNvSpPr>
            <a:spLocks noGrp="1"/>
          </p:cNvSpPr>
          <p:nvPr>
            <p:ph type="dt" sz="half" idx="10"/>
          </p:nvPr>
        </p:nvSpPr>
        <p:spPr/>
        <p:txBody>
          <a:bodyPr/>
          <a:lstStyle/>
          <a:p>
            <a:pPr>
              <a:defRPr/>
            </a:pPr>
            <a:fld id="{4D4CBFE8-C510-4B09-943A-49722FD01081}" type="datetimeFigureOut">
              <a:rPr lang="en-US" smtClean="0"/>
              <a:pPr>
                <a:defRPr/>
              </a:pPr>
              <a:t>7/30/2020</a:t>
            </a:fld>
            <a:endParaRPr lang="en-US"/>
          </a:p>
        </p:txBody>
      </p:sp>
      <p:sp>
        <p:nvSpPr>
          <p:cNvPr id="6" name="Footer Placeholder 5">
            <a:extLst>
              <a:ext uri="{FF2B5EF4-FFF2-40B4-BE49-F238E27FC236}">
                <a16:creationId xmlns:a16="http://schemas.microsoft.com/office/drawing/2014/main" id="{CCEDAB5B-7E5E-4BDA-8D52-1B68FF6C93B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CCF7D38-DE1C-4580-A46F-7019D05B8027}"/>
              </a:ext>
            </a:extLst>
          </p:cNvPr>
          <p:cNvSpPr>
            <a:spLocks noGrp="1"/>
          </p:cNvSpPr>
          <p:nvPr>
            <p:ph type="sldNum" sz="quarter" idx="12"/>
          </p:nvPr>
        </p:nvSpPr>
        <p:spPr/>
        <p:txBody>
          <a:bodyPr/>
          <a:lstStyle/>
          <a:p>
            <a:fld id="{8FD328B1-F5D6-45C1-99B5-D6B2CA9CA2F0}" type="slidenum">
              <a:rPr lang="en-US" altLang="en-US" smtClean="0"/>
              <a:pPr/>
              <a:t>‹#›</a:t>
            </a:fld>
            <a:endParaRPr lang="en-US" altLang="en-US"/>
          </a:p>
        </p:txBody>
      </p:sp>
    </p:spTree>
    <p:extLst>
      <p:ext uri="{BB962C8B-B14F-4D97-AF65-F5344CB8AC3E}">
        <p14:creationId xmlns:p14="http://schemas.microsoft.com/office/powerpoint/2010/main" val="299212456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5B6E-A7B6-493F-82A4-EC042C58F3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DFD0A-C813-4F97-A49D-71380FEA4B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E2950E-C7F9-4A7B-A95D-C5757929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58C8BD-FA7E-4DED-84C0-A36E8EA90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227E6-CB72-4C3D-8274-A96AB69C87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B22D3F-D3EC-4A17-9308-2799FF5B674B}"/>
              </a:ext>
            </a:extLst>
          </p:cNvPr>
          <p:cNvSpPr>
            <a:spLocks noGrp="1"/>
          </p:cNvSpPr>
          <p:nvPr>
            <p:ph type="dt" sz="half" idx="10"/>
          </p:nvPr>
        </p:nvSpPr>
        <p:spPr/>
        <p:txBody>
          <a:bodyPr/>
          <a:lstStyle/>
          <a:p>
            <a:pPr>
              <a:defRPr/>
            </a:pPr>
            <a:fld id="{B2127568-5627-46D8-A756-041B4E0721D5}" type="datetimeFigureOut">
              <a:rPr lang="en-US" smtClean="0"/>
              <a:pPr>
                <a:defRPr/>
              </a:pPr>
              <a:t>7/30/2020</a:t>
            </a:fld>
            <a:endParaRPr lang="en-US"/>
          </a:p>
        </p:txBody>
      </p:sp>
      <p:sp>
        <p:nvSpPr>
          <p:cNvPr id="8" name="Footer Placeholder 7">
            <a:extLst>
              <a:ext uri="{FF2B5EF4-FFF2-40B4-BE49-F238E27FC236}">
                <a16:creationId xmlns:a16="http://schemas.microsoft.com/office/drawing/2014/main" id="{CEBC2458-B3B3-4501-9B79-74FA380E946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8B4B03C1-6606-4B8F-A131-9ED819A11002}"/>
              </a:ext>
            </a:extLst>
          </p:cNvPr>
          <p:cNvSpPr>
            <a:spLocks noGrp="1"/>
          </p:cNvSpPr>
          <p:nvPr>
            <p:ph type="sldNum" sz="quarter" idx="12"/>
          </p:nvPr>
        </p:nvSpPr>
        <p:spPr/>
        <p:txBody>
          <a:bodyPr/>
          <a:lstStyle/>
          <a:p>
            <a:fld id="{C85AF155-FD67-4BA6-A1B5-CAE7D718FD52}" type="slidenum">
              <a:rPr lang="en-US" altLang="en-US" smtClean="0"/>
              <a:pPr/>
              <a:t>‹#›</a:t>
            </a:fld>
            <a:endParaRPr lang="en-US" altLang="en-US"/>
          </a:p>
        </p:txBody>
      </p:sp>
    </p:spTree>
    <p:extLst>
      <p:ext uri="{BB962C8B-B14F-4D97-AF65-F5344CB8AC3E}">
        <p14:creationId xmlns:p14="http://schemas.microsoft.com/office/powerpoint/2010/main" val="199045127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5235-4A24-4AF5-8120-67D9BA7FC4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545EA2-D74E-41B0-B622-DCC62AA858BE}"/>
              </a:ext>
            </a:extLst>
          </p:cNvPr>
          <p:cNvSpPr>
            <a:spLocks noGrp="1"/>
          </p:cNvSpPr>
          <p:nvPr>
            <p:ph type="dt" sz="half" idx="10"/>
          </p:nvPr>
        </p:nvSpPr>
        <p:spPr/>
        <p:txBody>
          <a:bodyPr/>
          <a:lstStyle/>
          <a:p>
            <a:pPr>
              <a:defRPr/>
            </a:pPr>
            <a:fld id="{65C9FB5E-48CF-4921-8254-B4D37781E476}" type="datetimeFigureOut">
              <a:rPr lang="en-US" smtClean="0"/>
              <a:pPr>
                <a:defRPr/>
              </a:pPr>
              <a:t>7/30/2020</a:t>
            </a:fld>
            <a:endParaRPr lang="en-US"/>
          </a:p>
        </p:txBody>
      </p:sp>
      <p:sp>
        <p:nvSpPr>
          <p:cNvPr id="4" name="Footer Placeholder 3">
            <a:extLst>
              <a:ext uri="{FF2B5EF4-FFF2-40B4-BE49-F238E27FC236}">
                <a16:creationId xmlns:a16="http://schemas.microsoft.com/office/drawing/2014/main" id="{7408ADE4-CE10-41E6-9633-43F5DD8AF24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BA7D643-5477-47A9-88FB-7B5E7CCDE9A8}"/>
              </a:ext>
            </a:extLst>
          </p:cNvPr>
          <p:cNvSpPr>
            <a:spLocks noGrp="1"/>
          </p:cNvSpPr>
          <p:nvPr>
            <p:ph type="sldNum" sz="quarter" idx="12"/>
          </p:nvPr>
        </p:nvSpPr>
        <p:spPr/>
        <p:txBody>
          <a:bodyPr/>
          <a:lstStyle/>
          <a:p>
            <a:fld id="{7AF23A57-9F28-40D5-B5D2-4BAAEA0CA430}" type="slidenum">
              <a:rPr lang="en-US" altLang="en-US" smtClean="0"/>
              <a:pPr/>
              <a:t>‹#›</a:t>
            </a:fld>
            <a:endParaRPr lang="en-US" altLang="en-US"/>
          </a:p>
        </p:txBody>
      </p:sp>
    </p:spTree>
    <p:extLst>
      <p:ext uri="{BB962C8B-B14F-4D97-AF65-F5344CB8AC3E}">
        <p14:creationId xmlns:p14="http://schemas.microsoft.com/office/powerpoint/2010/main" val="98777059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17129-A5B9-4696-ADDF-179A6229A097}"/>
              </a:ext>
            </a:extLst>
          </p:cNvPr>
          <p:cNvSpPr>
            <a:spLocks noGrp="1"/>
          </p:cNvSpPr>
          <p:nvPr>
            <p:ph type="dt" sz="half" idx="10"/>
          </p:nvPr>
        </p:nvSpPr>
        <p:spPr/>
        <p:txBody>
          <a:bodyPr/>
          <a:lstStyle/>
          <a:p>
            <a:pPr>
              <a:defRPr/>
            </a:pPr>
            <a:fld id="{A975F368-8DCF-4996-8A73-105B21FD2CBD}" type="datetimeFigureOut">
              <a:rPr lang="en-US" smtClean="0"/>
              <a:pPr>
                <a:defRPr/>
              </a:pPr>
              <a:t>7/30/2020</a:t>
            </a:fld>
            <a:endParaRPr lang="en-US"/>
          </a:p>
        </p:txBody>
      </p:sp>
      <p:sp>
        <p:nvSpPr>
          <p:cNvPr id="3" name="Footer Placeholder 2">
            <a:extLst>
              <a:ext uri="{FF2B5EF4-FFF2-40B4-BE49-F238E27FC236}">
                <a16:creationId xmlns:a16="http://schemas.microsoft.com/office/drawing/2014/main" id="{F6989023-5C7E-469D-97EB-2818AE5D872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991DF20-B64C-45AD-B408-602E51CFCADA}"/>
              </a:ext>
            </a:extLst>
          </p:cNvPr>
          <p:cNvSpPr>
            <a:spLocks noGrp="1"/>
          </p:cNvSpPr>
          <p:nvPr>
            <p:ph type="sldNum" sz="quarter" idx="12"/>
          </p:nvPr>
        </p:nvSpPr>
        <p:spPr/>
        <p:txBody>
          <a:bodyPr/>
          <a:lstStyle/>
          <a:p>
            <a:fld id="{160265DD-5C4A-486A-96F3-95C88F7305AF}" type="slidenum">
              <a:rPr lang="en-US" altLang="en-US" smtClean="0"/>
              <a:pPr/>
              <a:t>‹#›</a:t>
            </a:fld>
            <a:endParaRPr lang="en-US" altLang="en-US"/>
          </a:p>
        </p:txBody>
      </p:sp>
    </p:spTree>
    <p:extLst>
      <p:ext uri="{BB962C8B-B14F-4D97-AF65-F5344CB8AC3E}">
        <p14:creationId xmlns:p14="http://schemas.microsoft.com/office/powerpoint/2010/main" val="341233120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E6650-D213-4BDF-B849-7503502FCD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93809-6D8E-4149-ABAC-EE264095A6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DBFE1F-BF61-4D70-BACC-A3E39C22B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930B2-D5CC-4759-B82A-D18ABEE573E8}"/>
              </a:ext>
            </a:extLst>
          </p:cNvPr>
          <p:cNvSpPr>
            <a:spLocks noGrp="1"/>
          </p:cNvSpPr>
          <p:nvPr>
            <p:ph type="dt" sz="half" idx="10"/>
          </p:nvPr>
        </p:nvSpPr>
        <p:spPr/>
        <p:txBody>
          <a:bodyPr/>
          <a:lstStyle/>
          <a:p>
            <a:pPr>
              <a:defRPr/>
            </a:pPr>
            <a:fld id="{116443DB-E4DB-4FF8-B64D-50DB4ABB5657}" type="datetimeFigureOut">
              <a:rPr lang="en-US" smtClean="0"/>
              <a:pPr>
                <a:defRPr/>
              </a:pPr>
              <a:t>7/30/2020</a:t>
            </a:fld>
            <a:endParaRPr lang="en-US"/>
          </a:p>
        </p:txBody>
      </p:sp>
      <p:sp>
        <p:nvSpPr>
          <p:cNvPr id="6" name="Footer Placeholder 5">
            <a:extLst>
              <a:ext uri="{FF2B5EF4-FFF2-40B4-BE49-F238E27FC236}">
                <a16:creationId xmlns:a16="http://schemas.microsoft.com/office/drawing/2014/main" id="{65419E76-33BF-4441-9663-9C9552F7097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247A3C4-5BB5-4947-9A1C-87E28EE83153}"/>
              </a:ext>
            </a:extLst>
          </p:cNvPr>
          <p:cNvSpPr>
            <a:spLocks noGrp="1"/>
          </p:cNvSpPr>
          <p:nvPr>
            <p:ph type="sldNum" sz="quarter" idx="12"/>
          </p:nvPr>
        </p:nvSpPr>
        <p:spPr/>
        <p:txBody>
          <a:bodyPr/>
          <a:lstStyle/>
          <a:p>
            <a:fld id="{1B051BF9-A516-43AB-83B5-D96150DB6457}" type="slidenum">
              <a:rPr lang="en-US" altLang="en-US" smtClean="0"/>
              <a:pPr/>
              <a:t>‹#›</a:t>
            </a:fld>
            <a:endParaRPr lang="en-US" altLang="en-US"/>
          </a:p>
        </p:txBody>
      </p:sp>
    </p:spTree>
    <p:extLst>
      <p:ext uri="{BB962C8B-B14F-4D97-AF65-F5344CB8AC3E}">
        <p14:creationId xmlns:p14="http://schemas.microsoft.com/office/powerpoint/2010/main" val="31587794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158480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0D24-C946-41A5-A22D-F88C15BC6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FC8C5-4F9D-4F02-9C6C-D3E3E9EE69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6C7A12-16AF-41F0-9DBD-7E76BFC9E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F7D41-AAA4-49F6-A97E-558DCEAD288B}"/>
              </a:ext>
            </a:extLst>
          </p:cNvPr>
          <p:cNvSpPr>
            <a:spLocks noGrp="1"/>
          </p:cNvSpPr>
          <p:nvPr>
            <p:ph type="dt" sz="half" idx="10"/>
          </p:nvPr>
        </p:nvSpPr>
        <p:spPr/>
        <p:txBody>
          <a:bodyPr/>
          <a:lstStyle/>
          <a:p>
            <a:pPr>
              <a:defRPr/>
            </a:pPr>
            <a:fld id="{C98190E5-6965-4BCA-A2D5-82967F7160AE}" type="datetimeFigureOut">
              <a:rPr lang="en-US" smtClean="0"/>
              <a:pPr>
                <a:defRPr/>
              </a:pPr>
              <a:t>7/30/2020</a:t>
            </a:fld>
            <a:endParaRPr lang="en-US"/>
          </a:p>
        </p:txBody>
      </p:sp>
      <p:sp>
        <p:nvSpPr>
          <p:cNvPr id="6" name="Footer Placeholder 5">
            <a:extLst>
              <a:ext uri="{FF2B5EF4-FFF2-40B4-BE49-F238E27FC236}">
                <a16:creationId xmlns:a16="http://schemas.microsoft.com/office/drawing/2014/main" id="{B672DE93-2269-4927-B703-DEC40DC4C87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946C557-873C-47A5-90E3-BDB5BFD4200F}"/>
              </a:ext>
            </a:extLst>
          </p:cNvPr>
          <p:cNvSpPr>
            <a:spLocks noGrp="1"/>
          </p:cNvSpPr>
          <p:nvPr>
            <p:ph type="sldNum" sz="quarter" idx="12"/>
          </p:nvPr>
        </p:nvSpPr>
        <p:spPr/>
        <p:txBody>
          <a:bodyPr/>
          <a:lstStyle/>
          <a:p>
            <a:fld id="{A2F059D9-051E-406E-927F-20F62B77A7A3}" type="slidenum">
              <a:rPr lang="en-US" altLang="en-US" smtClean="0"/>
              <a:pPr/>
              <a:t>‹#›</a:t>
            </a:fld>
            <a:endParaRPr lang="en-US" altLang="en-US"/>
          </a:p>
        </p:txBody>
      </p:sp>
    </p:spTree>
    <p:extLst>
      <p:ext uri="{BB962C8B-B14F-4D97-AF65-F5344CB8AC3E}">
        <p14:creationId xmlns:p14="http://schemas.microsoft.com/office/powerpoint/2010/main" val="229159310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28CA7-2285-44DF-A8B3-806B0114E0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98F1D-F7CC-417F-9C0D-D0A8F06B37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80215-A6B5-407E-997C-88CE040B5432}"/>
              </a:ext>
            </a:extLst>
          </p:cNvPr>
          <p:cNvSpPr>
            <a:spLocks noGrp="1"/>
          </p:cNvSpPr>
          <p:nvPr>
            <p:ph type="dt" sz="half" idx="10"/>
          </p:nvPr>
        </p:nvSpPr>
        <p:spPr/>
        <p:txBody>
          <a:bodyPr/>
          <a:lstStyle/>
          <a:p>
            <a:pPr>
              <a:defRPr/>
            </a:pPr>
            <a:fld id="{338D1467-1F2B-4B17-B76E-8111F5414DD5}"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CAB8C2A7-2FB4-4B8B-87DE-857D493C852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A7DAD40-3FF9-469E-B062-2A41A69DDA64}"/>
              </a:ext>
            </a:extLst>
          </p:cNvPr>
          <p:cNvSpPr>
            <a:spLocks noGrp="1"/>
          </p:cNvSpPr>
          <p:nvPr>
            <p:ph type="sldNum" sz="quarter" idx="12"/>
          </p:nvPr>
        </p:nvSpPr>
        <p:spPr/>
        <p:txBody>
          <a:bodyPr/>
          <a:lstStyle/>
          <a:p>
            <a:fld id="{C742EFEE-86AA-423D-A818-23FA0763286F}" type="slidenum">
              <a:rPr lang="en-US" altLang="en-US" smtClean="0"/>
              <a:pPr/>
              <a:t>‹#›</a:t>
            </a:fld>
            <a:endParaRPr lang="en-US" altLang="en-US"/>
          </a:p>
        </p:txBody>
      </p:sp>
    </p:spTree>
    <p:extLst>
      <p:ext uri="{BB962C8B-B14F-4D97-AF65-F5344CB8AC3E}">
        <p14:creationId xmlns:p14="http://schemas.microsoft.com/office/powerpoint/2010/main" val="230785225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A2070-4216-42FA-88F8-06E534266B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93EE0-D6F9-4CB9-859F-9638B5165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D45C5-8C93-44D2-92A1-853A39485A5B}"/>
              </a:ext>
            </a:extLst>
          </p:cNvPr>
          <p:cNvSpPr>
            <a:spLocks noGrp="1"/>
          </p:cNvSpPr>
          <p:nvPr>
            <p:ph type="dt" sz="half" idx="10"/>
          </p:nvPr>
        </p:nvSpPr>
        <p:spPr/>
        <p:txBody>
          <a:bodyPr/>
          <a:lstStyle/>
          <a:p>
            <a:pPr>
              <a:defRPr/>
            </a:pPr>
            <a:fld id="{CED105B7-6AF8-4055-9970-E7BB62206759}"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88443396-6B9F-4388-A167-94387D1403D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2826735-AABD-4F2C-A496-AEC14DD33C53}"/>
              </a:ext>
            </a:extLst>
          </p:cNvPr>
          <p:cNvSpPr>
            <a:spLocks noGrp="1"/>
          </p:cNvSpPr>
          <p:nvPr>
            <p:ph type="sldNum" sz="quarter" idx="12"/>
          </p:nvPr>
        </p:nvSpPr>
        <p:spPr/>
        <p:txBody>
          <a:bodyPr/>
          <a:lstStyle/>
          <a:p>
            <a:fld id="{37C79CD1-B2CA-4834-BC23-1656A956738C}" type="slidenum">
              <a:rPr lang="en-US" altLang="en-US" smtClean="0"/>
              <a:pPr/>
              <a:t>‹#›</a:t>
            </a:fld>
            <a:endParaRPr lang="en-US" altLang="en-US"/>
          </a:p>
        </p:txBody>
      </p:sp>
    </p:spTree>
    <p:extLst>
      <p:ext uri="{BB962C8B-B14F-4D97-AF65-F5344CB8AC3E}">
        <p14:creationId xmlns:p14="http://schemas.microsoft.com/office/powerpoint/2010/main" val="23768885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503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419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7/30/2020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204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7/30/2020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0702053"/>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1B49A338-105C-4630-AB41-B887ACE8F246}" type="datetimeFigureOut">
              <a:rPr lang="en-US" smtClean="0"/>
              <a:pPr>
                <a:defRPr/>
              </a:pPr>
              <a:t>7/30/2020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72C483C-3AFC-4C7E-865F-BFC2F640A8FD}" type="slidenum">
              <a:rPr lang="en-US" altLang="en-US" smtClean="0"/>
              <a:pPr/>
              <a:t>‹#›</a:t>
            </a:fld>
            <a:endParaRPr lang="en-US" altLang="en-US"/>
          </a:p>
        </p:txBody>
      </p:sp>
    </p:spTree>
    <p:extLst>
      <p:ext uri="{BB962C8B-B14F-4D97-AF65-F5344CB8AC3E}">
        <p14:creationId xmlns:p14="http://schemas.microsoft.com/office/powerpoint/2010/main" val="2742510018"/>
      </p:ext>
    </p:extLst>
  </p:cSld>
  <p:clrMap bg1="dk1" tx1="lt1" bg2="dk2" tx2="lt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 id="2147488090" r:id="rId13"/>
    <p:sldLayoutId id="2147488091" r:id="rId14"/>
    <p:sldLayoutId id="2147488092" r:id="rId15"/>
    <p:sldLayoutId id="2147488093" r:id="rId16"/>
    <p:sldLayoutId id="2147488094" r:id="rId17"/>
  </p:sldLayoutIdLst>
  <p:transition>
    <p:fade/>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82E73CAA-4A45-4E6A-9084-CBEB34C75B34}" type="datetimeFigureOut">
              <a:rPr lang="en-US" smtClean="0"/>
              <a:pPr>
                <a:defRPr/>
              </a:pPr>
              <a:t>7/30/2020</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D109BA5-4503-4CDD-9E3B-EF2777E0BB93}" type="slidenum">
              <a:rPr lang="en-US" altLang="en-US" smtClean="0"/>
              <a:pPr/>
              <a:t>‹#›</a:t>
            </a:fld>
            <a:endParaRPr lang="en-US" altLang="en-US"/>
          </a:p>
        </p:txBody>
      </p:sp>
    </p:spTree>
    <p:extLst>
      <p:ext uri="{BB962C8B-B14F-4D97-AF65-F5344CB8AC3E}">
        <p14:creationId xmlns:p14="http://schemas.microsoft.com/office/powerpoint/2010/main" val="3485476793"/>
      </p:ext>
    </p:extLst>
  </p:cSld>
  <p:clrMap bg1="dk1" tx1="lt1" bg2="dk2" tx2="lt2" accent1="accent1" accent2="accent2" accent3="accent3" accent4="accent4" accent5="accent5" accent6="accent6" hlink="hlink" folHlink="folHlink"/>
  <p:sldLayoutIdLst>
    <p:sldLayoutId id="2147488132" r:id="rId1"/>
    <p:sldLayoutId id="2147488133" r:id="rId2"/>
    <p:sldLayoutId id="2147488134" r:id="rId3"/>
    <p:sldLayoutId id="2147488135" r:id="rId4"/>
    <p:sldLayoutId id="2147488136" r:id="rId5"/>
    <p:sldLayoutId id="2147488137" r:id="rId6"/>
    <p:sldLayoutId id="2147488138" r:id="rId7"/>
    <p:sldLayoutId id="2147488139" r:id="rId8"/>
    <p:sldLayoutId id="2147488140" r:id="rId9"/>
    <p:sldLayoutId id="2147488141" r:id="rId10"/>
    <p:sldLayoutId id="2147488142" r:id="rId11"/>
    <p:sldLayoutId id="2147488143" r:id="rId12"/>
    <p:sldLayoutId id="2147488144" r:id="rId13"/>
    <p:sldLayoutId id="2147488145" r:id="rId14"/>
    <p:sldLayoutId id="2147488146" r:id="rId15"/>
    <p:sldLayoutId id="2147488147" r:id="rId16"/>
    <p:sldLayoutId id="2147488148" r:id="rId17"/>
  </p:sldLayoutIdLst>
  <p:transition>
    <p:fade/>
  </p:transition>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D6BB1-9E9C-4456-B327-3ED1B85C7E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CA1D80-3E0B-4A7A-96F2-DC76B0836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C909F-B94F-4413-A632-16A6050BA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2E73CAA-4A45-4E6A-9084-CBEB34C75B34}" type="datetimeFigureOut">
              <a:rPr lang="en-US" smtClean="0"/>
              <a:pPr>
                <a:defRPr/>
              </a:pPr>
              <a:t>7/30/2020</a:t>
            </a:fld>
            <a:endParaRPr lang="en-US"/>
          </a:p>
        </p:txBody>
      </p:sp>
      <p:sp>
        <p:nvSpPr>
          <p:cNvPr id="5" name="Footer Placeholder 4">
            <a:extLst>
              <a:ext uri="{FF2B5EF4-FFF2-40B4-BE49-F238E27FC236}">
                <a16:creationId xmlns:a16="http://schemas.microsoft.com/office/drawing/2014/main" id="{E7ED23FE-7B78-4491-AFB6-463B08E95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569935A-0FFD-4C45-8827-D8053CBF72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09BA5-4503-4CDD-9E3B-EF2777E0BB93}" type="slidenum">
              <a:rPr lang="en-US" altLang="en-US" smtClean="0"/>
              <a:pPr/>
              <a:t>‹#›</a:t>
            </a:fld>
            <a:endParaRPr lang="en-US" altLang="en-US"/>
          </a:p>
        </p:txBody>
      </p:sp>
    </p:spTree>
    <p:extLst>
      <p:ext uri="{BB962C8B-B14F-4D97-AF65-F5344CB8AC3E}">
        <p14:creationId xmlns:p14="http://schemas.microsoft.com/office/powerpoint/2010/main" val="3687068043"/>
      </p:ext>
    </p:extLst>
  </p:cSld>
  <p:clrMap bg1="lt1" tx1="dk1" bg2="lt2" tx2="dk2" accent1="accent1" accent2="accent2" accent3="accent3" accent4="accent4" accent5="accent5" accent6="accent6" hlink="hlink" folHlink="folHlink"/>
  <p:sldLayoutIdLst>
    <p:sldLayoutId id="2147488150" r:id="rId1"/>
    <p:sldLayoutId id="2147488151" r:id="rId2"/>
    <p:sldLayoutId id="2147488152" r:id="rId3"/>
    <p:sldLayoutId id="2147488153" r:id="rId4"/>
    <p:sldLayoutId id="2147488154" r:id="rId5"/>
    <p:sldLayoutId id="2147488155" r:id="rId6"/>
    <p:sldLayoutId id="2147488156" r:id="rId7"/>
    <p:sldLayoutId id="2147488157" r:id="rId8"/>
    <p:sldLayoutId id="2147488158" r:id="rId9"/>
    <p:sldLayoutId id="2147488159" r:id="rId10"/>
    <p:sldLayoutId id="214748816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40.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8.xml"/><Relationship Id="rId6" Type="http://schemas.openxmlformats.org/officeDocument/2006/relationships/image" Target="../media/image8.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png"/><Relationship Id="rId2" Type="http://schemas.openxmlformats.org/officeDocument/2006/relationships/image" Target="../media/image58.jpeg"/><Relationship Id="rId1" Type="http://schemas.openxmlformats.org/officeDocument/2006/relationships/slideLayout" Target="../slideLayouts/slideLayout5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5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hyperlink" Target="http://robertson.diroofseamers.com/" TargetMode="External"/><Relationship Id="rId1" Type="http://schemas.openxmlformats.org/officeDocument/2006/relationships/slideLayout" Target="../slideLayouts/slideLayout4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0.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2.jpeg"/><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g"/><Relationship Id="rId1" Type="http://schemas.openxmlformats.org/officeDocument/2006/relationships/slideLayout" Target="../slideLayouts/slideLayout40.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 sitting, clock&#10;&#10;Description automatically generated">
            <a:extLst>
              <a:ext uri="{FF2B5EF4-FFF2-40B4-BE49-F238E27FC236}">
                <a16:creationId xmlns:a16="http://schemas.microsoft.com/office/drawing/2014/main" id="{6A7F3762-B8D7-4310-BE90-7135F055F939}"/>
              </a:ext>
            </a:extLst>
          </p:cNvPr>
          <p:cNvPicPr>
            <a:picLocks noChangeAspect="1"/>
          </p:cNvPicPr>
          <p:nvPr/>
        </p:nvPicPr>
        <p:blipFill>
          <a:blip r:embed="rId2"/>
          <a:stretch>
            <a:fillRect/>
          </a:stretch>
        </p:blipFill>
        <p:spPr>
          <a:xfrm>
            <a:off x="371475" y="1424539"/>
            <a:ext cx="11449050" cy="2897095"/>
          </a:xfrm>
          <a:prstGeom prst="rect">
            <a:avLst/>
          </a:prstGeom>
        </p:spPr>
      </p:pic>
      <p:sp>
        <p:nvSpPr>
          <p:cNvPr id="5" name="Rectangle 4">
            <a:extLst>
              <a:ext uri="{FF2B5EF4-FFF2-40B4-BE49-F238E27FC236}">
                <a16:creationId xmlns:a16="http://schemas.microsoft.com/office/drawing/2014/main" id="{16E0D644-9DBB-4BD7-9B2B-EDDC5B4E89F8}"/>
              </a:ext>
            </a:extLst>
          </p:cNvPr>
          <p:cNvSpPr/>
          <p:nvPr/>
        </p:nvSpPr>
        <p:spPr>
          <a:xfrm>
            <a:off x="0" y="5200587"/>
            <a:ext cx="12192000" cy="833438"/>
          </a:xfrm>
          <a:prstGeom prst="rect">
            <a:avLst/>
          </a:prstGeom>
          <a:gradFill>
            <a:gsLst>
              <a:gs pos="14000">
                <a:srgbClr val="6F6F6F">
                  <a:lumMod val="5000"/>
                  <a:lumOff val="95000"/>
                </a:srgbClr>
              </a:gs>
              <a:gs pos="34000">
                <a:sysClr val="windowText" lastClr="000000"/>
              </a:gs>
            </a:gsLst>
            <a:lin ang="1800000" scaled="0"/>
          </a:gradFill>
          <a:ln w="19050" cap="rnd"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descr="A picture containing food, drawing&#10;&#10;Description automatically generated">
            <a:extLst>
              <a:ext uri="{FF2B5EF4-FFF2-40B4-BE49-F238E27FC236}">
                <a16:creationId xmlns:a16="http://schemas.microsoft.com/office/drawing/2014/main" id="{B1978BAE-90EE-48E7-9C90-73890939AECD}"/>
              </a:ext>
            </a:extLst>
          </p:cNvPr>
          <p:cNvPicPr>
            <a:picLocks noChangeAspect="1"/>
          </p:cNvPicPr>
          <p:nvPr/>
        </p:nvPicPr>
        <p:blipFill>
          <a:blip r:embed="rId3"/>
          <a:stretch>
            <a:fillRect/>
          </a:stretch>
        </p:blipFill>
        <p:spPr>
          <a:xfrm>
            <a:off x="298934" y="5119738"/>
            <a:ext cx="2588645" cy="914287"/>
          </a:xfrm>
          <a:prstGeom prst="rect">
            <a:avLst/>
          </a:prstGeom>
        </p:spPr>
      </p:pic>
    </p:spTree>
    <p:extLst>
      <p:ext uri="{BB962C8B-B14F-4D97-AF65-F5344CB8AC3E}">
        <p14:creationId xmlns:p14="http://schemas.microsoft.com/office/powerpoint/2010/main" val="384880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5">
            <a:extLst>
              <a:ext uri="{FF2B5EF4-FFF2-40B4-BE49-F238E27FC236}">
                <a16:creationId xmlns:a16="http://schemas.microsoft.com/office/drawing/2014/main" id="{C178230D-00B4-4D84-B20E-CB64429767B1}"/>
              </a:ext>
            </a:extLst>
          </p:cNvPr>
          <p:cNvSpPr txBox="1">
            <a:spLocks noChangeArrowheads="1"/>
          </p:cNvSpPr>
          <p:nvPr/>
        </p:nvSpPr>
        <p:spPr bwMode="auto">
          <a:xfrm>
            <a:off x="457200" y="5715000"/>
            <a:ext cx="1143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ClrTx/>
              <a:buSzTx/>
              <a:buFont typeface="Wingdings 2" panose="05020102010507070707" pitchFamily="18" charset="2"/>
              <a:buNone/>
            </a:pPr>
            <a:r>
              <a:rPr lang="en-US" altLang="en-US" sz="2800" b="1" dirty="0">
                <a:latin typeface="Arial Black" panose="020B0A04020102020204" pitchFamily="34" charset="0"/>
                <a:ea typeface="Adobe Heiti Std R" pitchFamily="34" charset="-128"/>
              </a:rPr>
              <a:t>Each rented Seamer is shipped with a field repair tool kit to limit downtime in the field.</a:t>
            </a:r>
          </a:p>
        </p:txBody>
      </p:sp>
      <p:pic>
        <p:nvPicPr>
          <p:cNvPr id="9" name="Picture 1">
            <a:extLst>
              <a:ext uri="{FF2B5EF4-FFF2-40B4-BE49-F238E27FC236}">
                <a16:creationId xmlns:a16="http://schemas.microsoft.com/office/drawing/2014/main" id="{6955C0B7-1D85-4086-815C-0178096428FF}"/>
              </a:ext>
            </a:extLst>
          </p:cNvPr>
          <p:cNvPicPr>
            <a:picLocks noChangeAspect="1"/>
          </p:cNvPicPr>
          <p:nvPr/>
        </p:nvPicPr>
        <p:blipFill>
          <a:blip r:embed="rId2"/>
          <a:srcRect/>
          <a:stretch>
            <a:fillRect/>
          </a:stretch>
        </p:blipFill>
        <p:spPr bwMode="auto">
          <a:xfrm>
            <a:off x="3149600" y="1276350"/>
            <a:ext cx="5918199" cy="4438650"/>
          </a:xfrm>
          <a:prstGeom prst="rect">
            <a:avLst/>
          </a:prstGeom>
          <a:noFill/>
          <a:ln>
            <a:noFill/>
          </a:ln>
          <a:effectLst>
            <a:softEdge rad="63500"/>
          </a:effectLst>
        </p:spPr>
      </p:pic>
      <p:sp>
        <p:nvSpPr>
          <p:cNvPr id="10" name="Title 5">
            <a:extLst>
              <a:ext uri="{FF2B5EF4-FFF2-40B4-BE49-F238E27FC236}">
                <a16:creationId xmlns:a16="http://schemas.microsoft.com/office/drawing/2014/main" id="{652381E1-671D-4770-82D0-5FDAA856118F}"/>
              </a:ext>
            </a:extLst>
          </p:cNvPr>
          <p:cNvSpPr>
            <a:spLocks noGrp="1"/>
          </p:cNvSpPr>
          <p:nvPr>
            <p:ph type="title"/>
          </p:nvPr>
        </p:nvSpPr>
        <p:spPr>
          <a:xfrm>
            <a:off x="1828800" y="78154"/>
            <a:ext cx="8382000" cy="1502995"/>
          </a:xfrm>
        </p:spPr>
        <p:txBody>
          <a:bodyPr>
            <a:normAutofit/>
          </a:bodyPr>
          <a:lstStyle/>
          <a:p>
            <a:pPr algn="ctr">
              <a:defRPr/>
            </a:pPr>
            <a:r>
              <a:rPr lang="en-US" sz="4000" dirty="0">
                <a:solidFill>
                  <a:srgbClr val="FFFF00"/>
                </a:solidFill>
                <a:latin typeface="Eras Bold ITC" panose="020B0907030504020204" pitchFamily="34" charset="0"/>
                <a:cs typeface="Arial" panose="020B0604020202020204" pitchFamily="34" charset="0"/>
              </a:rPr>
              <a:t>FINAL INSPECTION &amp; SHIPPING</a:t>
            </a:r>
            <a:endParaRPr lang="en-US" sz="3200" dirty="0">
              <a:solidFill>
                <a:srgbClr val="FFFF00"/>
              </a:solidFill>
              <a:latin typeface="Eras Bold ITC" panose="020B0907030504020204" pitchFamily="34" charset="0"/>
              <a:cs typeface="Arial" panose="020B0604020202020204" pitchFamily="34" charset="0"/>
            </a:endParaRPr>
          </a:p>
        </p:txBody>
      </p:sp>
    </p:spTree>
    <p:extLst>
      <p:ext uri="{BB962C8B-B14F-4D97-AF65-F5344CB8AC3E}">
        <p14:creationId xmlns:p14="http://schemas.microsoft.com/office/powerpoint/2010/main" val="17040946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68E3-AA67-4D58-8942-D2C43B2849C7}"/>
              </a:ext>
            </a:extLst>
          </p:cNvPr>
          <p:cNvSpPr>
            <a:spLocks noGrp="1"/>
          </p:cNvSpPr>
          <p:nvPr>
            <p:ph type="title"/>
          </p:nvPr>
        </p:nvSpPr>
        <p:spPr>
          <a:xfrm>
            <a:off x="1141413" y="566928"/>
            <a:ext cx="8640150" cy="609951"/>
          </a:xfrm>
        </p:spPr>
        <p:txBody>
          <a:bodyPr>
            <a:noAutofit/>
          </a:bodyPr>
          <a:lstStyle/>
          <a:p>
            <a:r>
              <a:rPr lang="en-US" sz="4000" dirty="0">
                <a:solidFill>
                  <a:srgbClr val="FFFF00"/>
                </a:solidFill>
                <a:latin typeface="Eras Bold ITC" panose="020B0907030504020204" pitchFamily="34" charset="0"/>
              </a:rPr>
              <a:t>Filling out an order form</a:t>
            </a:r>
          </a:p>
        </p:txBody>
      </p:sp>
      <p:pic>
        <p:nvPicPr>
          <p:cNvPr id="5" name="Content Placeholder 4">
            <a:extLst>
              <a:ext uri="{FF2B5EF4-FFF2-40B4-BE49-F238E27FC236}">
                <a16:creationId xmlns:a16="http://schemas.microsoft.com/office/drawing/2014/main" id="{F0F432A9-DF30-484E-BAE5-7A18CDB4FDA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21383" y="1666578"/>
            <a:ext cx="6211018" cy="3524844"/>
          </a:xfrm>
        </p:spPr>
      </p:pic>
      <p:pic>
        <p:nvPicPr>
          <p:cNvPr id="7" name="Picture 6">
            <a:extLst>
              <a:ext uri="{FF2B5EF4-FFF2-40B4-BE49-F238E27FC236}">
                <a16:creationId xmlns:a16="http://schemas.microsoft.com/office/drawing/2014/main" id="{61088A3F-D265-412C-B3F9-C156F6527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58256" y="2770631"/>
            <a:ext cx="6125197" cy="3950823"/>
          </a:xfrm>
          <a:prstGeom prst="rect">
            <a:avLst/>
          </a:prstGeom>
          <a:effectLst>
            <a:outerShdw blurRad="50800" dist="38100" dir="13500000" algn="br" rotWithShape="0">
              <a:prstClr val="black">
                <a:alpha val="40000"/>
              </a:prstClr>
            </a:outerShdw>
          </a:effectLst>
        </p:spPr>
      </p:pic>
      <p:sp>
        <p:nvSpPr>
          <p:cNvPr id="8" name="TextBox 7">
            <a:extLst>
              <a:ext uri="{FF2B5EF4-FFF2-40B4-BE49-F238E27FC236}">
                <a16:creationId xmlns:a16="http://schemas.microsoft.com/office/drawing/2014/main" id="{DDF36F81-06AD-4915-AA01-6955F484FA00}"/>
              </a:ext>
            </a:extLst>
          </p:cNvPr>
          <p:cNvSpPr txBox="1"/>
          <p:nvPr/>
        </p:nvSpPr>
        <p:spPr>
          <a:xfrm>
            <a:off x="1141413" y="1176879"/>
            <a:ext cx="3776472" cy="400110"/>
          </a:xfrm>
          <a:prstGeom prst="rect">
            <a:avLst/>
          </a:prstGeom>
          <a:noFill/>
        </p:spPr>
        <p:txBody>
          <a:bodyPr wrap="square" rtlCol="0">
            <a:spAutoFit/>
          </a:bodyPr>
          <a:lstStyle/>
          <a:p>
            <a:r>
              <a:rPr lang="en-US" sz="2000" dirty="0">
                <a:latin typeface="Arial Black" panose="020B0A04020102020204" pitchFamily="34" charset="0"/>
              </a:rPr>
              <a:t>Go to diroofseamers.com</a:t>
            </a:r>
          </a:p>
        </p:txBody>
      </p:sp>
      <p:sp>
        <p:nvSpPr>
          <p:cNvPr id="9" name="TextBox 8">
            <a:extLst>
              <a:ext uri="{FF2B5EF4-FFF2-40B4-BE49-F238E27FC236}">
                <a16:creationId xmlns:a16="http://schemas.microsoft.com/office/drawing/2014/main" id="{00B2B0AB-D94D-4236-A021-D80ACB54B08B}"/>
              </a:ext>
            </a:extLst>
          </p:cNvPr>
          <p:cNvSpPr txBox="1"/>
          <p:nvPr/>
        </p:nvSpPr>
        <p:spPr>
          <a:xfrm>
            <a:off x="7107533" y="2331720"/>
            <a:ext cx="4187952" cy="400110"/>
          </a:xfrm>
          <a:prstGeom prst="rect">
            <a:avLst/>
          </a:prstGeom>
          <a:noFill/>
        </p:spPr>
        <p:txBody>
          <a:bodyPr wrap="square" rtlCol="0">
            <a:spAutoFit/>
          </a:bodyPr>
          <a:lstStyle/>
          <a:p>
            <a:r>
              <a:rPr lang="en-US" sz="2000" dirty="0">
                <a:latin typeface="Arial Black" panose="020B0A04020102020204" pitchFamily="34" charset="0"/>
              </a:rPr>
              <a:t>Search for Robertson</a:t>
            </a:r>
          </a:p>
        </p:txBody>
      </p:sp>
      <p:sp>
        <p:nvSpPr>
          <p:cNvPr id="10" name="Oval 9">
            <a:extLst>
              <a:ext uri="{FF2B5EF4-FFF2-40B4-BE49-F238E27FC236}">
                <a16:creationId xmlns:a16="http://schemas.microsoft.com/office/drawing/2014/main" id="{EB467BF4-60D8-4F27-AC4B-B18A8E406649}"/>
              </a:ext>
            </a:extLst>
          </p:cNvPr>
          <p:cNvSpPr/>
          <p:nvPr/>
        </p:nvSpPr>
        <p:spPr>
          <a:xfrm>
            <a:off x="2487167" y="1749235"/>
            <a:ext cx="905257" cy="331530"/>
          </a:xfrm>
          <a:prstGeom prst="ellipse">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6B44F24-D20F-44D2-9867-C9364B0864EB}"/>
              </a:ext>
            </a:extLst>
          </p:cNvPr>
          <p:cNvCxnSpPr>
            <a:cxnSpLocks/>
          </p:cNvCxnSpPr>
          <p:nvPr/>
        </p:nvCxnSpPr>
        <p:spPr>
          <a:xfrm>
            <a:off x="5925633" y="4031060"/>
            <a:ext cx="496824" cy="548640"/>
          </a:xfrm>
          <a:prstGeom prst="straightConnector1">
            <a:avLst/>
          </a:prstGeom>
          <a:ln>
            <a:solidFill>
              <a:srgbClr val="FF0000"/>
            </a:solidFill>
            <a:tailEnd type="triangle"/>
          </a:ln>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3551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2500"/>
                            </p:stCondLst>
                            <p:childTnLst>
                              <p:par>
                                <p:cTn id="9" presetID="22" presetClass="entr" presetSubtype="8" fill="hold"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4500"/>
                            </p:stCondLst>
                            <p:childTnLst>
                              <p:par>
                                <p:cTn id="13" presetID="42" presetClass="path" presetSubtype="0" accel="50000" decel="50000" fill="hold" nodeType="afterEffect">
                                  <p:stCondLst>
                                    <p:cond delay="0"/>
                                  </p:stCondLst>
                                  <p:childTnLst>
                                    <p:animMotion origin="layout" path="M -2.08333E-7 -0.00162 L 0.15391 0.19352 " pathEditMode="relative" rAng="0" ptsTypes="AA">
                                      <p:cBhvr>
                                        <p:cTn id="14" dur="2000" fill="hold"/>
                                        <p:tgtEl>
                                          <p:spTgt spid="12"/>
                                        </p:tgtEl>
                                        <p:attrNameLst>
                                          <p:attrName>ppt_x</p:attrName>
                                          <p:attrName>ppt_y</p:attrName>
                                        </p:attrNameLst>
                                      </p:cBhvr>
                                      <p:rCtr x="7695" y="9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1E4A-4767-4989-A1C7-29214E4ECAC6}"/>
              </a:ext>
            </a:extLst>
          </p:cNvPr>
          <p:cNvSpPr>
            <a:spLocks noGrp="1"/>
          </p:cNvSpPr>
          <p:nvPr>
            <p:ph type="title"/>
          </p:nvPr>
        </p:nvSpPr>
        <p:spPr>
          <a:xfrm>
            <a:off x="1141413" y="609600"/>
            <a:ext cx="8354925" cy="670560"/>
          </a:xfrm>
        </p:spPr>
        <p:txBody>
          <a:bodyPr>
            <a:noAutofit/>
          </a:bodyPr>
          <a:lstStyle/>
          <a:p>
            <a:r>
              <a:rPr lang="en-US" sz="4000" dirty="0">
                <a:solidFill>
                  <a:srgbClr val="FFFF00"/>
                </a:solidFill>
                <a:latin typeface="Eras Bold ITC" panose="020B0907030504020204" pitchFamily="34" charset="0"/>
              </a:rPr>
              <a:t>Filling out an order form</a:t>
            </a:r>
          </a:p>
        </p:txBody>
      </p:sp>
      <p:pic>
        <p:nvPicPr>
          <p:cNvPr id="5" name="Content Placeholder 4">
            <a:extLst>
              <a:ext uri="{FF2B5EF4-FFF2-40B4-BE49-F238E27FC236}">
                <a16:creationId xmlns:a16="http://schemas.microsoft.com/office/drawing/2014/main" id="{A93B2FE0-51EC-432A-9F5B-64FFF620095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141413" y="1517891"/>
            <a:ext cx="4829619" cy="3541128"/>
          </a:xfrm>
        </p:spPr>
      </p:pic>
      <p:pic>
        <p:nvPicPr>
          <p:cNvPr id="7" name="Picture 6">
            <a:extLst>
              <a:ext uri="{FF2B5EF4-FFF2-40B4-BE49-F238E27FC236}">
                <a16:creationId xmlns:a16="http://schemas.microsoft.com/office/drawing/2014/main" id="{13FEC6F7-FD58-47CE-93F2-3A2A63F2AB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37491" y="3052178"/>
            <a:ext cx="4963507" cy="3486649"/>
          </a:xfrm>
          <a:prstGeom prst="rect">
            <a:avLst/>
          </a:prstGeom>
          <a:effectLst>
            <a:outerShdw blurRad="50800" dist="38100" dir="13500000" algn="br" rotWithShape="0">
              <a:prstClr val="black">
                <a:alpha val="40000"/>
              </a:prstClr>
            </a:outerShdw>
          </a:effectLst>
        </p:spPr>
      </p:pic>
      <p:sp>
        <p:nvSpPr>
          <p:cNvPr id="8" name="Oval 7">
            <a:extLst>
              <a:ext uri="{FF2B5EF4-FFF2-40B4-BE49-F238E27FC236}">
                <a16:creationId xmlns:a16="http://schemas.microsoft.com/office/drawing/2014/main" id="{183C0CDC-A977-4856-A435-4BFD4C2568CF}"/>
              </a:ext>
            </a:extLst>
          </p:cNvPr>
          <p:cNvSpPr/>
          <p:nvPr/>
        </p:nvSpPr>
        <p:spPr>
          <a:xfrm>
            <a:off x="2425566" y="2483318"/>
            <a:ext cx="2233061" cy="365759"/>
          </a:xfrm>
          <a:prstGeom prst="ellipse">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A34697-817A-402F-AAA7-A10222CB7C13}"/>
              </a:ext>
            </a:extLst>
          </p:cNvPr>
          <p:cNvPicPr>
            <a:picLocks noChangeAspect="1"/>
          </p:cNvPicPr>
          <p:nvPr/>
        </p:nvPicPr>
        <p:blipFill>
          <a:blip r:embed="rId4"/>
          <a:stretch>
            <a:fillRect/>
          </a:stretch>
        </p:blipFill>
        <p:spPr>
          <a:xfrm rot="5759226">
            <a:off x="9488891" y="4677987"/>
            <a:ext cx="713294" cy="762066"/>
          </a:xfrm>
          <a:prstGeom prst="rect">
            <a:avLst/>
          </a:prstGeom>
        </p:spPr>
      </p:pic>
    </p:spTree>
    <p:extLst>
      <p:ext uri="{BB962C8B-B14F-4D97-AF65-F5344CB8AC3E}">
        <p14:creationId xmlns:p14="http://schemas.microsoft.com/office/powerpoint/2010/main" val="5361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35" presetClass="path" presetSubtype="0" accel="50000" decel="50000" fill="hold" nodeType="withEffect">
                                  <p:stCondLst>
                                    <p:cond delay="0"/>
                                  </p:stCondLst>
                                  <p:childTnLst>
                                    <p:animMotion origin="layout" path="M 0.02839 -0.01921 L -2.08333E-6 -1.48148E-6 " pathEditMode="relative" rAng="0" ptsTypes="AA">
                                      <p:cBhvr>
                                        <p:cTn id="17" dur="1500" fill="hold"/>
                                        <p:tgtEl>
                                          <p:spTgt spid="3"/>
                                        </p:tgtEl>
                                        <p:attrNameLst>
                                          <p:attrName>ppt_x</p:attrName>
                                          <p:attrName>ppt_y</p:attrName>
                                        </p:attrNameLst>
                                      </p:cBhvr>
                                      <p:rCtr x="-1419"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E4C04A-79E5-444E-A5B7-8832DBA30BD2}"/>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136374" y="638572"/>
            <a:ext cx="8190606" cy="6198958"/>
          </a:xfrm>
        </p:spPr>
      </p:pic>
      <p:sp>
        <p:nvSpPr>
          <p:cNvPr id="4" name="Text Placeholder 3">
            <a:extLst>
              <a:ext uri="{FF2B5EF4-FFF2-40B4-BE49-F238E27FC236}">
                <a16:creationId xmlns:a16="http://schemas.microsoft.com/office/drawing/2014/main" id="{A26E8187-96D7-4480-BF6F-E12E3CF466BB}"/>
              </a:ext>
            </a:extLst>
          </p:cNvPr>
          <p:cNvSpPr>
            <a:spLocks noGrp="1"/>
          </p:cNvSpPr>
          <p:nvPr>
            <p:ph type="body" sz="half" idx="2"/>
          </p:nvPr>
        </p:nvSpPr>
        <p:spPr>
          <a:xfrm>
            <a:off x="2912061" y="1669571"/>
            <a:ext cx="6639229" cy="554600"/>
          </a:xfrm>
        </p:spPr>
        <p:txBody>
          <a:bodyPr>
            <a:noAutofit/>
          </a:bodyPr>
          <a:lstStyle/>
          <a:p>
            <a:pPr algn="ctr"/>
            <a:r>
              <a:rPr lang="en-US" sz="2000" dirty="0">
                <a:solidFill>
                  <a:schemeClr val="bg1"/>
                </a:solidFill>
                <a:latin typeface="Arial Black" panose="020B0A04020102020204" pitchFamily="34" charset="0"/>
              </a:rPr>
              <a:t>Fill in everything with a </a:t>
            </a:r>
            <a:r>
              <a:rPr lang="en-US" sz="2000" i="1" dirty="0">
                <a:solidFill>
                  <a:srgbClr val="FF0000"/>
                </a:solidFill>
                <a:latin typeface="Arial Black" panose="020B0A04020102020204" pitchFamily="34" charset="0"/>
              </a:rPr>
              <a:t>RED</a:t>
            </a:r>
            <a:r>
              <a:rPr lang="en-US" sz="2000" dirty="0">
                <a:solidFill>
                  <a:srgbClr val="FF0000"/>
                </a:solidFill>
                <a:latin typeface="Arial Black" panose="020B0A04020102020204" pitchFamily="34" charset="0"/>
              </a:rPr>
              <a:t> </a:t>
            </a:r>
            <a:r>
              <a:rPr lang="en-US" sz="2000" dirty="0">
                <a:solidFill>
                  <a:schemeClr val="bg1"/>
                </a:solidFill>
                <a:latin typeface="Arial Black" panose="020B0A04020102020204" pitchFamily="34" charset="0"/>
              </a:rPr>
              <a:t>asterisk, these are required fields</a:t>
            </a:r>
          </a:p>
        </p:txBody>
      </p:sp>
      <p:pic>
        <p:nvPicPr>
          <p:cNvPr id="8" name="Picture 7">
            <a:extLst>
              <a:ext uri="{FF2B5EF4-FFF2-40B4-BE49-F238E27FC236}">
                <a16:creationId xmlns:a16="http://schemas.microsoft.com/office/drawing/2014/main" id="{4CBDCCF5-DE78-42BA-95F5-79D6DC8283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619" y="3691158"/>
            <a:ext cx="8122493" cy="2460435"/>
          </a:xfrm>
          <a:prstGeom prst="rect">
            <a:avLst/>
          </a:prstGeom>
          <a:effectLst>
            <a:outerShdw blurRad="50800" dist="38100" dir="18900000" algn="bl" rotWithShape="0">
              <a:prstClr val="black">
                <a:alpha val="40000"/>
              </a:prstClr>
            </a:outerShdw>
          </a:effectLst>
        </p:spPr>
      </p:pic>
      <p:sp>
        <p:nvSpPr>
          <p:cNvPr id="9" name="Rectangle 8">
            <a:extLst>
              <a:ext uri="{FF2B5EF4-FFF2-40B4-BE49-F238E27FC236}">
                <a16:creationId xmlns:a16="http://schemas.microsoft.com/office/drawing/2014/main" id="{F215B995-39E5-41F2-ACA0-3EBADAE9BD7E}"/>
              </a:ext>
            </a:extLst>
          </p:cNvPr>
          <p:cNvSpPr/>
          <p:nvPr/>
        </p:nvSpPr>
        <p:spPr>
          <a:xfrm>
            <a:off x="1489265" y="4142970"/>
            <a:ext cx="229069" cy="244543"/>
          </a:xfrm>
          <a:prstGeom prst="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5A931-9A04-405D-B9D4-50825B1D9EB1}"/>
              </a:ext>
            </a:extLst>
          </p:cNvPr>
          <p:cNvSpPr>
            <a:spLocks noGrp="1"/>
          </p:cNvSpPr>
          <p:nvPr>
            <p:ph type="title"/>
          </p:nvPr>
        </p:nvSpPr>
        <p:spPr>
          <a:xfrm>
            <a:off x="3182075" y="83972"/>
            <a:ext cx="6099203" cy="554600"/>
          </a:xfrm>
        </p:spPr>
        <p:txBody>
          <a:bodyPr>
            <a:noAutofit/>
          </a:bodyPr>
          <a:lstStyle/>
          <a:p>
            <a:r>
              <a:rPr lang="en-US" sz="3600" dirty="0">
                <a:solidFill>
                  <a:srgbClr val="FFFF00"/>
                </a:solidFill>
                <a:latin typeface="Eras Bold ITC" panose="020B0907030504020204" pitchFamily="34" charset="0"/>
              </a:rPr>
              <a:t>Address Information</a:t>
            </a:r>
          </a:p>
        </p:txBody>
      </p:sp>
    </p:spTree>
    <p:extLst>
      <p:ext uri="{BB962C8B-B14F-4D97-AF65-F5344CB8AC3E}">
        <p14:creationId xmlns:p14="http://schemas.microsoft.com/office/powerpoint/2010/main" val="10346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4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A08B955-3510-4F8B-AAC7-555A593C5648}"/>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76379" y="104265"/>
            <a:ext cx="7097004" cy="6649470"/>
          </a:xfrm>
        </p:spPr>
      </p:pic>
      <p:pic>
        <p:nvPicPr>
          <p:cNvPr id="8" name="Picture 7">
            <a:extLst>
              <a:ext uri="{FF2B5EF4-FFF2-40B4-BE49-F238E27FC236}">
                <a16:creationId xmlns:a16="http://schemas.microsoft.com/office/drawing/2014/main" id="{A2E9D07E-C1A0-456A-A198-8004737E51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9935" y="3429000"/>
            <a:ext cx="2422187" cy="1127327"/>
          </a:xfrm>
          <a:prstGeom prst="rect">
            <a:avLst/>
          </a:prstGeom>
        </p:spPr>
      </p:pic>
      <p:pic>
        <p:nvPicPr>
          <p:cNvPr id="18" name="Picture 17">
            <a:extLst>
              <a:ext uri="{FF2B5EF4-FFF2-40B4-BE49-F238E27FC236}">
                <a16:creationId xmlns:a16="http://schemas.microsoft.com/office/drawing/2014/main" id="{61166675-897D-495B-AEE2-60411888C6E4}"/>
              </a:ext>
            </a:extLst>
          </p:cNvPr>
          <p:cNvPicPr>
            <a:picLocks noChangeAspect="1"/>
          </p:cNvPicPr>
          <p:nvPr/>
        </p:nvPicPr>
        <p:blipFill>
          <a:blip r:embed="rId4"/>
          <a:srcRect/>
          <a:stretch/>
        </p:blipFill>
        <p:spPr>
          <a:xfrm>
            <a:off x="8151588" y="133573"/>
            <a:ext cx="3464033" cy="6028493"/>
          </a:xfrm>
          <a:prstGeom prst="rect">
            <a:avLst/>
          </a:prstGeom>
        </p:spPr>
      </p:pic>
      <p:sp>
        <p:nvSpPr>
          <p:cNvPr id="12" name="TextBox 11">
            <a:extLst>
              <a:ext uri="{FF2B5EF4-FFF2-40B4-BE49-F238E27FC236}">
                <a16:creationId xmlns:a16="http://schemas.microsoft.com/office/drawing/2014/main" id="{4A5E293C-84BA-4B52-B713-41E56EDACDA5}"/>
              </a:ext>
            </a:extLst>
          </p:cNvPr>
          <p:cNvSpPr txBox="1"/>
          <p:nvPr/>
        </p:nvSpPr>
        <p:spPr>
          <a:xfrm>
            <a:off x="8400635" y="5461739"/>
            <a:ext cx="2965938" cy="646331"/>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Select your Finished Seam Profile</a:t>
            </a:r>
          </a:p>
        </p:txBody>
      </p:sp>
    </p:spTree>
    <p:extLst>
      <p:ext uri="{BB962C8B-B14F-4D97-AF65-F5344CB8AC3E}">
        <p14:creationId xmlns:p14="http://schemas.microsoft.com/office/powerpoint/2010/main" val="428907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xit" presetSubtype="4" fill="hold" nodeType="afterEffect">
                                  <p:stCondLst>
                                    <p:cond delay="1000"/>
                                  </p:stCondLst>
                                  <p:childTnLst>
                                    <p:animEffect transition="out" filter="wipe(down)">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D4494-7525-4295-A07A-6C50F08C7683}"/>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704611" y="58610"/>
            <a:ext cx="6782778" cy="6740780"/>
          </a:xfrm>
          <a:prstGeom prst="rect">
            <a:avLst/>
          </a:prstGeom>
        </p:spPr>
      </p:pic>
      <p:sp>
        <p:nvSpPr>
          <p:cNvPr id="7" name="TextBox 6">
            <a:extLst>
              <a:ext uri="{FF2B5EF4-FFF2-40B4-BE49-F238E27FC236}">
                <a16:creationId xmlns:a16="http://schemas.microsoft.com/office/drawing/2014/main" id="{E7F2B795-6BEF-48A7-8787-C5BA9DC6C00B}"/>
              </a:ext>
            </a:extLst>
          </p:cNvPr>
          <p:cNvSpPr txBox="1"/>
          <p:nvPr/>
        </p:nvSpPr>
        <p:spPr>
          <a:xfrm>
            <a:off x="4005262" y="5228746"/>
            <a:ext cx="4181475" cy="1200329"/>
          </a:xfrm>
          <a:prstGeom prst="rect">
            <a:avLst/>
          </a:prstGeom>
          <a:noFill/>
        </p:spPr>
        <p:txBody>
          <a:bodyPr wrap="square" rtlCol="0">
            <a:spAutoFit/>
          </a:bodyPr>
          <a:lstStyle/>
          <a:p>
            <a:pPr algn="ctr"/>
            <a:r>
              <a:rPr lang="en-US" sz="2400" dirty="0">
                <a:solidFill>
                  <a:schemeClr val="bg1"/>
                </a:solidFill>
              </a:rPr>
              <a:t>You can enter any questions, messages, or requests in this area.</a:t>
            </a:r>
          </a:p>
        </p:txBody>
      </p:sp>
    </p:spTree>
    <p:extLst>
      <p:ext uri="{BB962C8B-B14F-4D97-AF65-F5344CB8AC3E}">
        <p14:creationId xmlns:p14="http://schemas.microsoft.com/office/powerpoint/2010/main" val="28792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childTnLst>
                          </p:cTn>
                        </p:par>
                        <p:par>
                          <p:cTn id="8" fill="hold">
                            <p:stCondLst>
                              <p:cond delay="1500"/>
                            </p:stCondLst>
                            <p:childTnLst>
                              <p:par>
                                <p:cTn id="9" presetID="26" presetClass="emph" presetSubtype="0" fill="hold" grpId="1" nodeType="afterEffect">
                                  <p:stCondLst>
                                    <p:cond delay="0"/>
                                  </p:stCondLst>
                                  <p:childTnLst>
                                    <p:animEffect transition="out" filter="fade">
                                      <p:cBhvr>
                                        <p:cTn id="10" dur="500" tmFilter="0, 0; .2, .5; .8, .5; 1, 0"/>
                                        <p:tgtEl>
                                          <p:spTgt spid="7">
                                            <p:txEl>
                                              <p:pRg st="0" end="0"/>
                                            </p:txEl>
                                          </p:spTgt>
                                        </p:tgtEl>
                                      </p:cBhvr>
                                    </p:animEffect>
                                    <p:animScale>
                                      <p:cBhvr>
                                        <p:cTn id="11" dur="250" autoRev="1" fill="hold"/>
                                        <p:tgtEl>
                                          <p:spTgt spid="7">
                                            <p:txEl>
                                              <p:pRg st="0" end="0"/>
                                            </p:txEl>
                                          </p:spTgt>
                                        </p:tgtEl>
                                      </p:cBhvr>
                                      <p:by x="105000" y="105000"/>
                                    </p:animScale>
                                  </p:childTnLst>
                                </p:cTn>
                              </p:par>
                            </p:childTnLst>
                          </p:cTn>
                        </p:par>
                        <p:par>
                          <p:cTn id="12" fill="hold">
                            <p:stCondLst>
                              <p:cond delay="2000"/>
                            </p:stCondLst>
                            <p:childTnLst>
                              <p:par>
                                <p:cTn id="13" presetID="26" presetClass="emph" presetSubtype="0" fill="hold" grpId="2" nodeType="afterEffect">
                                  <p:stCondLst>
                                    <p:cond delay="0"/>
                                  </p:stCondLst>
                                  <p:childTnLst>
                                    <p:animEffect transition="out" filter="fade">
                                      <p:cBhvr>
                                        <p:cTn id="14" dur="500" tmFilter="0, 0; .2, .5; .8, .5; 1, 0"/>
                                        <p:tgtEl>
                                          <p:spTgt spid="7">
                                            <p:txEl>
                                              <p:pRg st="0" end="0"/>
                                            </p:txEl>
                                          </p:spTgt>
                                        </p:tgtEl>
                                      </p:cBhvr>
                                    </p:animEffect>
                                    <p:animScale>
                                      <p:cBhvr>
                                        <p:cTn id="15" dur="250"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allAtOnce"/>
      <p:bldP spid="7" grpId="2"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033C5-51BE-412C-A300-5B72DC1155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0539" y="61809"/>
            <a:ext cx="6950921" cy="6734382"/>
          </a:xfrm>
          <a:prstGeom prst="rect">
            <a:avLst/>
          </a:prstGeom>
        </p:spPr>
      </p:pic>
      <p:sp>
        <p:nvSpPr>
          <p:cNvPr id="4" name="Text Placeholder 3">
            <a:extLst>
              <a:ext uri="{FF2B5EF4-FFF2-40B4-BE49-F238E27FC236}">
                <a16:creationId xmlns:a16="http://schemas.microsoft.com/office/drawing/2014/main" id="{708AC4C1-F0FD-4DBE-9CE1-ED74D68BD864}"/>
              </a:ext>
            </a:extLst>
          </p:cNvPr>
          <p:cNvSpPr>
            <a:spLocks noGrp="1"/>
          </p:cNvSpPr>
          <p:nvPr>
            <p:ph type="body" sz="half" idx="2"/>
          </p:nvPr>
        </p:nvSpPr>
        <p:spPr>
          <a:xfrm>
            <a:off x="3589384" y="2944446"/>
            <a:ext cx="5013229" cy="400050"/>
          </a:xfrm>
        </p:spPr>
        <p:txBody>
          <a:bodyPr>
            <a:normAutofit/>
          </a:bodyPr>
          <a:lstStyle/>
          <a:p>
            <a:pPr algn="ctr"/>
            <a:r>
              <a:rPr lang="en-US" dirty="0">
                <a:solidFill>
                  <a:srgbClr val="FFFF00"/>
                </a:solidFill>
                <a:latin typeface="Arial Black" panose="020B0A04020102020204" pitchFamily="34" charset="0"/>
              </a:rPr>
              <a:t>NO ORDER</a:t>
            </a:r>
            <a:r>
              <a:rPr lang="en-US" dirty="0">
                <a:latin typeface="Arial Black" panose="020B0A04020102020204" pitchFamily="34" charset="0"/>
              </a:rPr>
              <a:t> </a:t>
            </a:r>
            <a:r>
              <a:rPr lang="en-US" dirty="0">
                <a:solidFill>
                  <a:schemeClr val="bg1"/>
                </a:solidFill>
                <a:latin typeface="Arial Black" panose="020B0A04020102020204" pitchFamily="34" charset="0"/>
              </a:rPr>
              <a:t>will ship without pre-auth.</a:t>
            </a:r>
          </a:p>
        </p:txBody>
      </p:sp>
    </p:spTree>
    <p:extLst>
      <p:ext uri="{BB962C8B-B14F-4D97-AF65-F5344CB8AC3E}">
        <p14:creationId xmlns:p14="http://schemas.microsoft.com/office/powerpoint/2010/main" val="417238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A73D-C540-4736-8811-534A9A5A07DF}"/>
              </a:ext>
            </a:extLst>
          </p:cNvPr>
          <p:cNvSpPr>
            <a:spLocks noGrp="1"/>
          </p:cNvSpPr>
          <p:nvPr>
            <p:ph type="title"/>
          </p:nvPr>
        </p:nvSpPr>
        <p:spPr>
          <a:xfrm>
            <a:off x="825255" y="231007"/>
            <a:ext cx="10606228" cy="548640"/>
          </a:xfrm>
        </p:spPr>
        <p:txBody>
          <a:bodyPr>
            <a:normAutofit fontScale="90000"/>
          </a:bodyPr>
          <a:lstStyle/>
          <a:p>
            <a:r>
              <a:rPr lang="en-US" sz="3400" dirty="0">
                <a:solidFill>
                  <a:srgbClr val="FFFF00"/>
                </a:solidFill>
                <a:latin typeface="Eras Bold ITC" panose="020B0907030504020204" pitchFamily="34" charset="0"/>
              </a:rPr>
              <a:t>Terms and conditions and submitting order</a:t>
            </a:r>
          </a:p>
        </p:txBody>
      </p:sp>
      <p:pic>
        <p:nvPicPr>
          <p:cNvPr id="10" name="Picture 9" descr="A screenshot of a cell phone&#10;&#10;Description automatically generated">
            <a:extLst>
              <a:ext uri="{FF2B5EF4-FFF2-40B4-BE49-F238E27FC236}">
                <a16:creationId xmlns:a16="http://schemas.microsoft.com/office/drawing/2014/main" id="{29E62743-AB09-4806-AEA2-483B585A468E}"/>
              </a:ext>
            </a:extLst>
          </p:cNvPr>
          <p:cNvPicPr>
            <a:picLocks noChangeAspect="1"/>
          </p:cNvPicPr>
          <p:nvPr/>
        </p:nvPicPr>
        <p:blipFill>
          <a:blip r:embed="rId2"/>
          <a:stretch>
            <a:fillRect/>
          </a:stretch>
        </p:blipFill>
        <p:spPr>
          <a:xfrm>
            <a:off x="938435" y="866273"/>
            <a:ext cx="10315130" cy="5615501"/>
          </a:xfrm>
          <a:prstGeom prst="rect">
            <a:avLst/>
          </a:prstGeom>
        </p:spPr>
      </p:pic>
      <p:sp>
        <p:nvSpPr>
          <p:cNvPr id="11" name="Arrow: Right 10">
            <a:extLst>
              <a:ext uri="{FF2B5EF4-FFF2-40B4-BE49-F238E27FC236}">
                <a16:creationId xmlns:a16="http://schemas.microsoft.com/office/drawing/2014/main" id="{0EFE9F03-8D95-49A3-AADA-3DAA339C94E0}"/>
              </a:ext>
            </a:extLst>
          </p:cNvPr>
          <p:cNvSpPr/>
          <p:nvPr/>
        </p:nvSpPr>
        <p:spPr>
          <a:xfrm>
            <a:off x="1909483" y="1106351"/>
            <a:ext cx="542094" cy="390525"/>
          </a:xfrm>
          <a:prstGeom prst="rightArrow">
            <a:avLst>
              <a:gd name="adj1" fmla="val 35366"/>
              <a:gd name="adj2" fmla="val 4268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5DB6A77-F69C-49B6-BCC6-87B80708C3B0}"/>
              </a:ext>
            </a:extLst>
          </p:cNvPr>
          <p:cNvSpPr/>
          <p:nvPr/>
        </p:nvSpPr>
        <p:spPr>
          <a:xfrm>
            <a:off x="4902601" y="4293499"/>
            <a:ext cx="118532" cy="130375"/>
          </a:xfrm>
          <a:custGeom>
            <a:avLst/>
            <a:gdLst>
              <a:gd name="connsiteX0" fmla="*/ 1800 w 896745"/>
              <a:gd name="connsiteY0" fmla="*/ 360228 h 733794"/>
              <a:gd name="connsiteX1" fmla="*/ 128260 w 896745"/>
              <a:gd name="connsiteY1" fmla="*/ 399139 h 733794"/>
              <a:gd name="connsiteX2" fmla="*/ 196353 w 896745"/>
              <a:gd name="connsiteY2" fmla="*/ 428321 h 733794"/>
              <a:gd name="connsiteX3" fmla="*/ 254719 w 896745"/>
              <a:gd name="connsiteY3" fmla="*/ 496415 h 733794"/>
              <a:gd name="connsiteX4" fmla="*/ 283902 w 896745"/>
              <a:gd name="connsiteY4" fmla="*/ 515870 h 733794"/>
              <a:gd name="connsiteX5" fmla="*/ 313085 w 896745"/>
              <a:gd name="connsiteY5" fmla="*/ 564509 h 733794"/>
              <a:gd name="connsiteX6" fmla="*/ 322813 w 896745"/>
              <a:gd name="connsiteY6" fmla="*/ 593692 h 733794"/>
              <a:gd name="connsiteX7" fmla="*/ 381179 w 896745"/>
              <a:gd name="connsiteY7" fmla="*/ 671513 h 733794"/>
              <a:gd name="connsiteX8" fmla="*/ 400634 w 896745"/>
              <a:gd name="connsiteY8" fmla="*/ 729879 h 733794"/>
              <a:gd name="connsiteX9" fmla="*/ 429817 w 896745"/>
              <a:gd name="connsiteY9" fmla="*/ 642330 h 733794"/>
              <a:gd name="connsiteX10" fmla="*/ 459000 w 896745"/>
              <a:gd name="connsiteY10" fmla="*/ 564509 h 733794"/>
              <a:gd name="connsiteX11" fmla="*/ 507638 w 896745"/>
              <a:gd name="connsiteY11" fmla="*/ 476960 h 733794"/>
              <a:gd name="connsiteX12" fmla="*/ 527094 w 896745"/>
              <a:gd name="connsiteY12" fmla="*/ 438049 h 733794"/>
              <a:gd name="connsiteX13" fmla="*/ 536821 w 896745"/>
              <a:gd name="connsiteY13" fmla="*/ 408866 h 733794"/>
              <a:gd name="connsiteX14" fmla="*/ 556277 w 896745"/>
              <a:gd name="connsiteY14" fmla="*/ 379683 h 733794"/>
              <a:gd name="connsiteX15" fmla="*/ 595187 w 896745"/>
              <a:gd name="connsiteY15" fmla="*/ 321317 h 733794"/>
              <a:gd name="connsiteX16" fmla="*/ 604915 w 896745"/>
              <a:gd name="connsiteY16" fmla="*/ 292134 h 733794"/>
              <a:gd name="connsiteX17" fmla="*/ 663281 w 896745"/>
              <a:gd name="connsiteY17" fmla="*/ 224041 h 733794"/>
              <a:gd name="connsiteX18" fmla="*/ 673008 w 896745"/>
              <a:gd name="connsiteY18" fmla="*/ 194858 h 733794"/>
              <a:gd name="connsiteX19" fmla="*/ 692464 w 896745"/>
              <a:gd name="connsiteY19" fmla="*/ 165675 h 733794"/>
              <a:gd name="connsiteX20" fmla="*/ 780013 w 896745"/>
              <a:gd name="connsiteY20" fmla="*/ 87853 h 733794"/>
              <a:gd name="connsiteX21" fmla="*/ 809196 w 896745"/>
              <a:gd name="connsiteY21" fmla="*/ 68398 h 733794"/>
              <a:gd name="connsiteX22" fmla="*/ 838379 w 896745"/>
              <a:gd name="connsiteY22" fmla="*/ 39215 h 733794"/>
              <a:gd name="connsiteX23" fmla="*/ 896745 w 896745"/>
              <a:gd name="connsiteY23" fmla="*/ 10032 h 733794"/>
              <a:gd name="connsiteX24" fmla="*/ 867562 w 896745"/>
              <a:gd name="connsiteY24" fmla="*/ 304 h 733794"/>
              <a:gd name="connsiteX25" fmla="*/ 848106 w 896745"/>
              <a:gd name="connsiteY25" fmla="*/ 19760 h 733794"/>
              <a:gd name="connsiteX26" fmla="*/ 818923 w 896745"/>
              <a:gd name="connsiteY26" fmla="*/ 29487 h 733794"/>
              <a:gd name="connsiteX27" fmla="*/ 799468 w 896745"/>
              <a:gd name="connsiteY27" fmla="*/ 48943 h 733794"/>
              <a:gd name="connsiteX28" fmla="*/ 741102 w 896745"/>
              <a:gd name="connsiteY28" fmla="*/ 87853 h 733794"/>
              <a:gd name="connsiteX29" fmla="*/ 673008 w 896745"/>
              <a:gd name="connsiteY29" fmla="*/ 146219 h 733794"/>
              <a:gd name="connsiteX30" fmla="*/ 653553 w 896745"/>
              <a:gd name="connsiteY30" fmla="*/ 165675 h 733794"/>
              <a:gd name="connsiteX31" fmla="*/ 624370 w 896745"/>
              <a:gd name="connsiteY31" fmla="*/ 185130 h 733794"/>
              <a:gd name="connsiteX32" fmla="*/ 595187 w 896745"/>
              <a:gd name="connsiteY32" fmla="*/ 214313 h 733794"/>
              <a:gd name="connsiteX33" fmla="*/ 566004 w 896745"/>
              <a:gd name="connsiteY33" fmla="*/ 233768 h 733794"/>
              <a:gd name="connsiteX34" fmla="*/ 517366 w 896745"/>
              <a:gd name="connsiteY34" fmla="*/ 282407 h 733794"/>
              <a:gd name="connsiteX35" fmla="*/ 488183 w 896745"/>
              <a:gd name="connsiteY35" fmla="*/ 311590 h 733794"/>
              <a:gd name="connsiteX36" fmla="*/ 449272 w 896745"/>
              <a:gd name="connsiteY36" fmla="*/ 379683 h 733794"/>
              <a:gd name="connsiteX37" fmla="*/ 439545 w 896745"/>
              <a:gd name="connsiteY37" fmla="*/ 408866 h 733794"/>
              <a:gd name="connsiteX38" fmla="*/ 410362 w 896745"/>
              <a:gd name="connsiteY38" fmla="*/ 438049 h 733794"/>
              <a:gd name="connsiteX39" fmla="*/ 400634 w 896745"/>
              <a:gd name="connsiteY39" fmla="*/ 496415 h 733794"/>
              <a:gd name="connsiteX40" fmla="*/ 381179 w 896745"/>
              <a:gd name="connsiteY40" fmla="*/ 554781 h 733794"/>
              <a:gd name="connsiteX41" fmla="*/ 361723 w 896745"/>
              <a:gd name="connsiteY41" fmla="*/ 525598 h 733794"/>
              <a:gd name="connsiteX42" fmla="*/ 351996 w 896745"/>
              <a:gd name="connsiteY42" fmla="*/ 496415 h 733794"/>
              <a:gd name="connsiteX43" fmla="*/ 313085 w 896745"/>
              <a:gd name="connsiteY43" fmla="*/ 457504 h 733794"/>
              <a:gd name="connsiteX44" fmla="*/ 274174 w 896745"/>
              <a:gd name="connsiteY44" fmla="*/ 408866 h 733794"/>
              <a:gd name="connsiteX45" fmla="*/ 244991 w 896745"/>
              <a:gd name="connsiteY45" fmla="*/ 379683 h 733794"/>
              <a:gd name="connsiteX46" fmla="*/ 206081 w 896745"/>
              <a:gd name="connsiteY46" fmla="*/ 369956 h 733794"/>
              <a:gd name="connsiteX47" fmla="*/ 1800 w 896745"/>
              <a:gd name="connsiteY47" fmla="*/ 360228 h 73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96745" h="733794">
                <a:moveTo>
                  <a:pt x="1800" y="360228"/>
                </a:moveTo>
                <a:cubicBezTo>
                  <a:pt x="-11170" y="365092"/>
                  <a:pt x="47480" y="372212"/>
                  <a:pt x="128260" y="399139"/>
                </a:cubicBezTo>
                <a:cubicBezTo>
                  <a:pt x="150803" y="406653"/>
                  <a:pt x="177117" y="413894"/>
                  <a:pt x="196353" y="428321"/>
                </a:cubicBezTo>
                <a:cubicBezTo>
                  <a:pt x="289334" y="498057"/>
                  <a:pt x="195896" y="437592"/>
                  <a:pt x="254719" y="496415"/>
                </a:cubicBezTo>
                <a:cubicBezTo>
                  <a:pt x="262986" y="504682"/>
                  <a:pt x="274174" y="509385"/>
                  <a:pt x="283902" y="515870"/>
                </a:cubicBezTo>
                <a:cubicBezTo>
                  <a:pt x="311460" y="598541"/>
                  <a:pt x="273026" y="497743"/>
                  <a:pt x="313085" y="564509"/>
                </a:cubicBezTo>
                <a:cubicBezTo>
                  <a:pt x="318361" y="573302"/>
                  <a:pt x="317833" y="584728"/>
                  <a:pt x="322813" y="593692"/>
                </a:cubicBezTo>
                <a:cubicBezTo>
                  <a:pt x="350313" y="643193"/>
                  <a:pt x="351660" y="641995"/>
                  <a:pt x="381179" y="671513"/>
                </a:cubicBezTo>
                <a:cubicBezTo>
                  <a:pt x="387664" y="690968"/>
                  <a:pt x="394149" y="749334"/>
                  <a:pt x="400634" y="729879"/>
                </a:cubicBezTo>
                <a:lnTo>
                  <a:pt x="429817" y="642330"/>
                </a:lnTo>
                <a:cubicBezTo>
                  <a:pt x="440513" y="610244"/>
                  <a:pt x="443492" y="599402"/>
                  <a:pt x="459000" y="564509"/>
                </a:cubicBezTo>
                <a:cubicBezTo>
                  <a:pt x="479733" y="517859"/>
                  <a:pt x="480352" y="526074"/>
                  <a:pt x="507638" y="476960"/>
                </a:cubicBezTo>
                <a:cubicBezTo>
                  <a:pt x="514681" y="464284"/>
                  <a:pt x="521382" y="451378"/>
                  <a:pt x="527094" y="438049"/>
                </a:cubicBezTo>
                <a:cubicBezTo>
                  <a:pt x="531133" y="428624"/>
                  <a:pt x="532235" y="418037"/>
                  <a:pt x="536821" y="408866"/>
                </a:cubicBezTo>
                <a:cubicBezTo>
                  <a:pt x="542050" y="398409"/>
                  <a:pt x="549792" y="389411"/>
                  <a:pt x="556277" y="379683"/>
                </a:cubicBezTo>
                <a:cubicBezTo>
                  <a:pt x="579404" y="310296"/>
                  <a:pt x="546611" y="394180"/>
                  <a:pt x="595187" y="321317"/>
                </a:cubicBezTo>
                <a:cubicBezTo>
                  <a:pt x="600875" y="312785"/>
                  <a:pt x="599828" y="301037"/>
                  <a:pt x="604915" y="292134"/>
                </a:cubicBezTo>
                <a:cubicBezTo>
                  <a:pt x="621553" y="263017"/>
                  <a:pt x="640283" y="247039"/>
                  <a:pt x="663281" y="224041"/>
                </a:cubicBezTo>
                <a:cubicBezTo>
                  <a:pt x="666523" y="214313"/>
                  <a:pt x="668422" y="204029"/>
                  <a:pt x="673008" y="194858"/>
                </a:cubicBezTo>
                <a:cubicBezTo>
                  <a:pt x="678237" y="184401"/>
                  <a:pt x="684765" y="174474"/>
                  <a:pt x="692464" y="165675"/>
                </a:cubicBezTo>
                <a:cubicBezTo>
                  <a:pt x="725787" y="127591"/>
                  <a:pt x="741695" y="115223"/>
                  <a:pt x="780013" y="87853"/>
                </a:cubicBezTo>
                <a:cubicBezTo>
                  <a:pt x="789527" y="81058"/>
                  <a:pt x="800215" y="75882"/>
                  <a:pt x="809196" y="68398"/>
                </a:cubicBezTo>
                <a:cubicBezTo>
                  <a:pt x="819764" y="59591"/>
                  <a:pt x="827811" y="48022"/>
                  <a:pt x="838379" y="39215"/>
                </a:cubicBezTo>
                <a:cubicBezTo>
                  <a:pt x="863521" y="18263"/>
                  <a:pt x="867498" y="19781"/>
                  <a:pt x="896745" y="10032"/>
                </a:cubicBezTo>
                <a:cubicBezTo>
                  <a:pt x="887017" y="6789"/>
                  <a:pt x="877617" y="-1707"/>
                  <a:pt x="867562" y="304"/>
                </a:cubicBezTo>
                <a:cubicBezTo>
                  <a:pt x="858568" y="2103"/>
                  <a:pt x="855971" y="15041"/>
                  <a:pt x="848106" y="19760"/>
                </a:cubicBezTo>
                <a:cubicBezTo>
                  <a:pt x="839313" y="25035"/>
                  <a:pt x="828651" y="26245"/>
                  <a:pt x="818923" y="29487"/>
                </a:cubicBezTo>
                <a:cubicBezTo>
                  <a:pt x="812438" y="35972"/>
                  <a:pt x="806805" y="43440"/>
                  <a:pt x="799468" y="48943"/>
                </a:cubicBezTo>
                <a:cubicBezTo>
                  <a:pt x="780762" y="62972"/>
                  <a:pt x="757636" y="71319"/>
                  <a:pt x="741102" y="87853"/>
                </a:cubicBezTo>
                <a:cubicBezTo>
                  <a:pt x="647425" y="181530"/>
                  <a:pt x="747090" y="86952"/>
                  <a:pt x="673008" y="146219"/>
                </a:cubicBezTo>
                <a:cubicBezTo>
                  <a:pt x="665846" y="151948"/>
                  <a:pt x="660715" y="159946"/>
                  <a:pt x="653553" y="165675"/>
                </a:cubicBezTo>
                <a:cubicBezTo>
                  <a:pt x="644424" y="172978"/>
                  <a:pt x="633351" y="177646"/>
                  <a:pt x="624370" y="185130"/>
                </a:cubicBezTo>
                <a:cubicBezTo>
                  <a:pt x="613802" y="193937"/>
                  <a:pt x="605755" y="205506"/>
                  <a:pt x="595187" y="214313"/>
                </a:cubicBezTo>
                <a:cubicBezTo>
                  <a:pt x="586206" y="221797"/>
                  <a:pt x="574802" y="226069"/>
                  <a:pt x="566004" y="233768"/>
                </a:cubicBezTo>
                <a:cubicBezTo>
                  <a:pt x="548749" y="248867"/>
                  <a:pt x="533579" y="266194"/>
                  <a:pt x="517366" y="282407"/>
                </a:cubicBezTo>
                <a:cubicBezTo>
                  <a:pt x="507638" y="292135"/>
                  <a:pt x="494335" y="299285"/>
                  <a:pt x="488183" y="311590"/>
                </a:cubicBezTo>
                <a:cubicBezTo>
                  <a:pt x="463499" y="360957"/>
                  <a:pt x="476772" y="338435"/>
                  <a:pt x="449272" y="379683"/>
                </a:cubicBezTo>
                <a:cubicBezTo>
                  <a:pt x="446030" y="389411"/>
                  <a:pt x="445233" y="400334"/>
                  <a:pt x="439545" y="408866"/>
                </a:cubicBezTo>
                <a:cubicBezTo>
                  <a:pt x="431914" y="420313"/>
                  <a:pt x="415949" y="425478"/>
                  <a:pt x="410362" y="438049"/>
                </a:cubicBezTo>
                <a:cubicBezTo>
                  <a:pt x="402351" y="456073"/>
                  <a:pt x="405418" y="477280"/>
                  <a:pt x="400634" y="496415"/>
                </a:cubicBezTo>
                <a:cubicBezTo>
                  <a:pt x="395660" y="516310"/>
                  <a:pt x="381179" y="554781"/>
                  <a:pt x="381179" y="554781"/>
                </a:cubicBezTo>
                <a:cubicBezTo>
                  <a:pt x="374694" y="545053"/>
                  <a:pt x="366952" y="536055"/>
                  <a:pt x="361723" y="525598"/>
                </a:cubicBezTo>
                <a:cubicBezTo>
                  <a:pt x="357137" y="516427"/>
                  <a:pt x="357956" y="504759"/>
                  <a:pt x="351996" y="496415"/>
                </a:cubicBezTo>
                <a:cubicBezTo>
                  <a:pt x="341335" y="481489"/>
                  <a:pt x="313085" y="457504"/>
                  <a:pt x="313085" y="457504"/>
                </a:cubicBezTo>
                <a:cubicBezTo>
                  <a:pt x="297115" y="409596"/>
                  <a:pt x="314790" y="442713"/>
                  <a:pt x="274174" y="408866"/>
                </a:cubicBezTo>
                <a:cubicBezTo>
                  <a:pt x="263606" y="400059"/>
                  <a:pt x="256935" y="386508"/>
                  <a:pt x="244991" y="379683"/>
                </a:cubicBezTo>
                <a:cubicBezTo>
                  <a:pt x="233383" y="373050"/>
                  <a:pt x="218886" y="373798"/>
                  <a:pt x="206081" y="369956"/>
                </a:cubicBezTo>
                <a:cubicBezTo>
                  <a:pt x="93376" y="336144"/>
                  <a:pt x="14770" y="355364"/>
                  <a:pt x="1800" y="360228"/>
                </a:cubicBezTo>
                <a:close/>
              </a:path>
            </a:pathLst>
          </a:custGeom>
          <a:solidFill>
            <a:srgbClr val="00B050"/>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024611C-240C-48F9-9E10-B27E29B3F7CB}"/>
              </a:ext>
            </a:extLst>
          </p:cNvPr>
          <p:cNvSpPr txBox="1"/>
          <p:nvPr/>
        </p:nvSpPr>
        <p:spPr>
          <a:xfrm>
            <a:off x="2041371" y="4054542"/>
            <a:ext cx="2422187" cy="738664"/>
          </a:xfrm>
          <a:prstGeom prst="rect">
            <a:avLst/>
          </a:prstGeom>
          <a:noFill/>
        </p:spPr>
        <p:txBody>
          <a:bodyPr wrap="square" rtlCol="0">
            <a:spAutoFit/>
          </a:bodyPr>
          <a:lstStyle/>
          <a:p>
            <a:r>
              <a:rPr lang="en-US" sz="1400" dirty="0">
                <a:solidFill>
                  <a:srgbClr val="FF0000"/>
                </a:solidFill>
              </a:rPr>
              <a:t>Click here for the security prompt and be sure to get a </a:t>
            </a:r>
            <a:r>
              <a:rPr lang="en-US" sz="1400" dirty="0">
                <a:solidFill>
                  <a:srgbClr val="00B050"/>
                </a:solidFill>
              </a:rPr>
              <a:t>green checkmark</a:t>
            </a:r>
            <a:r>
              <a:rPr lang="en-US" sz="1400" dirty="0">
                <a:solidFill>
                  <a:srgbClr val="FF0000"/>
                </a:solidFill>
              </a:rPr>
              <a:t>.</a:t>
            </a:r>
          </a:p>
        </p:txBody>
      </p:sp>
    </p:spTree>
    <p:extLst>
      <p:ext uri="{BB962C8B-B14F-4D97-AF65-F5344CB8AC3E}">
        <p14:creationId xmlns:p14="http://schemas.microsoft.com/office/powerpoint/2010/main" val="239126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1000"/>
                                  </p:stCondLst>
                                  <p:childTnLst>
                                    <p:animMotion origin="layout" path="M 0.00091 -4.81481E-6 L -0.04427 0.00093 L 0.00013 -0.00023 L -0.04375 0.00093 L 3.95833E-6 -4.81481E-6 L -0.0444 0.00024 L 3.95833E-6 -4.81481E-6 " pathEditMode="relative" rAng="0" ptsTypes="AAAAAAA">
                                      <p:cBhvr>
                                        <p:cTn id="6" dur="3000" fill="hold"/>
                                        <p:tgtEl>
                                          <p:spTgt spid="11"/>
                                        </p:tgtEl>
                                        <p:attrNameLst>
                                          <p:attrName>ppt_x</p:attrName>
                                          <p:attrName>ppt_y</p:attrName>
                                        </p:attrNameLst>
                                      </p:cBhvr>
                                      <p:rCtr x="-2266" y="23"/>
                                    </p:animMotion>
                                  </p:childTnLst>
                                </p:cTn>
                              </p:par>
                            </p:childTnLst>
                          </p:cTn>
                        </p:par>
                        <p:par>
                          <p:cTn id="7" fill="hold">
                            <p:stCondLst>
                              <p:cond delay="4000"/>
                            </p:stCondLst>
                            <p:childTnLst>
                              <p:par>
                                <p:cTn id="8" presetID="22" presetClass="entr" presetSubtype="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par>
                          <p:cTn id="11" fill="hold">
                            <p:stCondLst>
                              <p:cond delay="4500"/>
                            </p:stCondLst>
                            <p:childTnLst>
                              <p:par>
                                <p:cTn id="12" presetID="22" presetClass="entr" presetSubtype="8" fill="hold" grpId="0" nodeType="afterEffect">
                                  <p:stCondLst>
                                    <p:cond delay="50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545B88-E219-438D-918F-FA98DFBB3A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26356" y="654194"/>
            <a:ext cx="9034916" cy="6134717"/>
          </a:xfrm>
          <a:prstGeom prst="rect">
            <a:avLst/>
          </a:prstGeom>
        </p:spPr>
      </p:pic>
      <p:sp>
        <p:nvSpPr>
          <p:cNvPr id="2" name="Title 1">
            <a:extLst>
              <a:ext uri="{FF2B5EF4-FFF2-40B4-BE49-F238E27FC236}">
                <a16:creationId xmlns:a16="http://schemas.microsoft.com/office/drawing/2014/main" id="{2C25CA9D-B25F-474D-9562-C9347C276DA8}"/>
              </a:ext>
            </a:extLst>
          </p:cNvPr>
          <p:cNvSpPr>
            <a:spLocks noGrp="1"/>
          </p:cNvSpPr>
          <p:nvPr>
            <p:ph type="title"/>
          </p:nvPr>
        </p:nvSpPr>
        <p:spPr>
          <a:xfrm>
            <a:off x="3428999" y="0"/>
            <a:ext cx="5334001" cy="802532"/>
          </a:xfrm>
        </p:spPr>
        <p:txBody>
          <a:bodyPr>
            <a:normAutofit fontScale="90000"/>
          </a:bodyPr>
          <a:lstStyle/>
          <a:p>
            <a:r>
              <a:rPr lang="en-US" sz="4400" dirty="0">
                <a:solidFill>
                  <a:srgbClr val="FFFF00"/>
                </a:solidFill>
                <a:latin typeface="Eras Bold ITC" panose="020B0907030504020204" pitchFamily="34" charset="0"/>
              </a:rPr>
              <a:t>After you order</a:t>
            </a:r>
          </a:p>
        </p:txBody>
      </p:sp>
      <p:sp>
        <p:nvSpPr>
          <p:cNvPr id="4" name="Text Placeholder 3">
            <a:extLst>
              <a:ext uri="{FF2B5EF4-FFF2-40B4-BE49-F238E27FC236}">
                <a16:creationId xmlns:a16="http://schemas.microsoft.com/office/drawing/2014/main" id="{1E485373-3F18-498C-8767-4807844ADCDD}"/>
              </a:ext>
            </a:extLst>
          </p:cNvPr>
          <p:cNvSpPr>
            <a:spLocks noGrp="1"/>
          </p:cNvSpPr>
          <p:nvPr>
            <p:ph type="body" sz="half" idx="2"/>
          </p:nvPr>
        </p:nvSpPr>
        <p:spPr>
          <a:xfrm>
            <a:off x="2583766" y="4975785"/>
            <a:ext cx="6520095" cy="661088"/>
          </a:xfrm>
          <a:effectLst/>
        </p:spPr>
        <p:txBody>
          <a:bodyPr>
            <a:normAutofit fontScale="85000" lnSpcReduction="20000"/>
          </a:bodyPr>
          <a:lstStyle/>
          <a:p>
            <a:pPr algn="ctr"/>
            <a:r>
              <a:rPr lang="en-US" dirty="0">
                <a:solidFill>
                  <a:schemeClr val="bg1"/>
                </a:solidFill>
                <a:latin typeface="Arial Black" panose="020B0A04020102020204" pitchFamily="34" charset="0"/>
              </a:rPr>
              <a:t>If you do not get to this page, your order information is not complete and did not submit. any missing information will be highlighted in </a:t>
            </a:r>
            <a:r>
              <a:rPr lang="en-US" dirty="0">
                <a:solidFill>
                  <a:srgbClr val="FF0000"/>
                </a:solidFill>
                <a:latin typeface="Arial Black" panose="020B0A04020102020204" pitchFamily="34" charset="0"/>
              </a:rPr>
              <a:t>red</a:t>
            </a:r>
            <a:r>
              <a:rPr lang="en-US"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2159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2BE9-E6D5-40C4-9B34-684D843D4E5F}"/>
              </a:ext>
            </a:extLst>
          </p:cNvPr>
          <p:cNvSpPr>
            <a:spLocks noGrp="1"/>
          </p:cNvSpPr>
          <p:nvPr>
            <p:ph type="title"/>
          </p:nvPr>
        </p:nvSpPr>
        <p:spPr>
          <a:xfrm>
            <a:off x="374058" y="201336"/>
            <a:ext cx="6074868" cy="1069200"/>
          </a:xfrm>
        </p:spPr>
        <p:txBody>
          <a:bodyPr>
            <a:noAutofit/>
          </a:bodyPr>
          <a:lstStyle/>
          <a:p>
            <a:r>
              <a:rPr lang="en-US" sz="6600" dirty="0">
                <a:solidFill>
                  <a:srgbClr val="FFFF00"/>
                </a:solidFill>
                <a:latin typeface="Eras Bold ITC" panose="020B0907030504020204" pitchFamily="34" charset="0"/>
              </a:rPr>
              <a:t>Mobile APp</a:t>
            </a:r>
          </a:p>
        </p:txBody>
      </p:sp>
      <p:sp>
        <p:nvSpPr>
          <p:cNvPr id="4" name="Text Placeholder 3">
            <a:extLst>
              <a:ext uri="{FF2B5EF4-FFF2-40B4-BE49-F238E27FC236}">
                <a16:creationId xmlns:a16="http://schemas.microsoft.com/office/drawing/2014/main" id="{91A2A159-414A-42DD-9E38-73A8F077026C}"/>
              </a:ext>
            </a:extLst>
          </p:cNvPr>
          <p:cNvSpPr>
            <a:spLocks noGrp="1"/>
          </p:cNvSpPr>
          <p:nvPr>
            <p:ph type="body" sz="half" idx="2"/>
          </p:nvPr>
        </p:nvSpPr>
        <p:spPr>
          <a:xfrm>
            <a:off x="92572" y="1694576"/>
            <a:ext cx="8006906" cy="4537773"/>
          </a:xfrm>
        </p:spPr>
        <p:txBody>
          <a:bodyPr>
            <a:normAutofit/>
          </a:bodyPr>
          <a:lstStyle/>
          <a:p>
            <a:pPr>
              <a:buFontTx/>
              <a:buBlip>
                <a:blip r:embed="rId2"/>
              </a:buBlip>
            </a:pPr>
            <a:r>
              <a:rPr lang="en-US" altLang="en-US" b="1"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SEAMER RENTAL” </a:t>
            </a:r>
            <a:r>
              <a:rPr lang="en-US" altLang="en-US" sz="2000" dirty="0">
                <a:solidFill>
                  <a:srgbClr val="FCFEFD"/>
                </a:solidFill>
                <a:latin typeface="Arial Black" panose="020B0A04020102020204" pitchFamily="34" charset="0"/>
              </a:rPr>
              <a:t>Link</a:t>
            </a:r>
          </a:p>
          <a:p>
            <a:pPr>
              <a:buFontTx/>
              <a:buBlip>
                <a:blip r:embed="rId2"/>
              </a:buBlip>
            </a:pPr>
            <a:r>
              <a:rPr lang="en-US" altLang="en-US" sz="2000" b="1" dirty="0">
                <a:solidFill>
                  <a:srgbClr val="FCFEFD"/>
                </a:solidFill>
                <a:latin typeface="Arial Black" panose="020B0A04020102020204" pitchFamily="34" charset="0"/>
              </a:rPr>
              <a:t> “REQUEST SUPPORT” </a:t>
            </a:r>
            <a:r>
              <a:rPr lang="en-US" altLang="en-US" sz="2000" dirty="0">
                <a:solidFill>
                  <a:srgbClr val="FCFEFD"/>
                </a:solidFill>
                <a:latin typeface="Arial Black" panose="020B0A04020102020204" pitchFamily="34" charset="0"/>
              </a:rPr>
              <a:t>Link</a:t>
            </a:r>
          </a:p>
          <a:p>
            <a:pPr>
              <a:buFontTx/>
              <a:buBlip>
                <a:blip r:embed="rId2"/>
              </a:buBlip>
            </a:pPr>
            <a:r>
              <a:rPr lang="en-US" altLang="en-US" sz="2000"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“SUPPORT CHAT” </a:t>
            </a:r>
            <a:r>
              <a:rPr lang="en-US" altLang="en-US" sz="2000" dirty="0">
                <a:solidFill>
                  <a:srgbClr val="FCFEFD"/>
                </a:solidFill>
                <a:latin typeface="Arial Black" panose="020B0A04020102020204" pitchFamily="34" charset="0"/>
              </a:rPr>
              <a:t>Link with D.I. Technician</a:t>
            </a:r>
          </a:p>
          <a:p>
            <a:pPr>
              <a:buFontTx/>
              <a:buBlip>
                <a:blip r:embed="rId2"/>
              </a:buBlip>
            </a:pPr>
            <a:r>
              <a:rPr lang="en-US" altLang="en-US" sz="2000"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“TROUBLE SHOOTING” </a:t>
            </a:r>
            <a:r>
              <a:rPr lang="en-US" altLang="en-US" sz="2000" dirty="0">
                <a:solidFill>
                  <a:srgbClr val="FCFEFD"/>
                </a:solidFill>
                <a:latin typeface="Arial Black" panose="020B0A04020102020204" pitchFamily="34" charset="0"/>
              </a:rPr>
              <a:t>Link (Common Questions)</a:t>
            </a:r>
          </a:p>
          <a:p>
            <a:pPr>
              <a:buFontTx/>
              <a:buBlip>
                <a:blip r:embed="rId2"/>
              </a:buBlip>
            </a:pPr>
            <a:r>
              <a:rPr lang="en-US" altLang="en-US" sz="2000"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“VIDEOS” </a:t>
            </a:r>
            <a:r>
              <a:rPr lang="en-US" altLang="en-US" sz="2000" dirty="0">
                <a:solidFill>
                  <a:srgbClr val="FCFEFD"/>
                </a:solidFill>
                <a:latin typeface="Arial Black" panose="020B0A04020102020204" pitchFamily="34" charset="0"/>
              </a:rPr>
              <a:t>Link (Bank of Helpful Videos)</a:t>
            </a:r>
          </a:p>
          <a:p>
            <a:pPr>
              <a:buFontTx/>
              <a:buBlip>
                <a:blip r:embed="rId2"/>
              </a:buBlip>
            </a:pPr>
            <a:r>
              <a:rPr lang="en-US" altLang="en-US" sz="2000"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“CONTACT US” </a:t>
            </a:r>
            <a:r>
              <a:rPr lang="en-US" altLang="en-US" sz="2000" dirty="0">
                <a:solidFill>
                  <a:srgbClr val="FCFEFD"/>
                </a:solidFill>
                <a:latin typeface="Arial Black" panose="020B0A04020102020204" pitchFamily="34" charset="0"/>
              </a:rPr>
              <a:t>Link</a:t>
            </a:r>
          </a:p>
          <a:p>
            <a:pPr>
              <a:buFontTx/>
              <a:buBlip>
                <a:blip r:embed="rId2"/>
              </a:buBlip>
            </a:pPr>
            <a:r>
              <a:rPr lang="en-US" altLang="en-US" sz="2000" dirty="0">
                <a:solidFill>
                  <a:srgbClr val="FCFEFD"/>
                </a:solidFill>
                <a:latin typeface="Arial Black" panose="020B0A04020102020204" pitchFamily="34" charset="0"/>
              </a:rPr>
              <a:t> </a:t>
            </a:r>
            <a:r>
              <a:rPr lang="en-US" altLang="en-US" sz="2000" b="1" dirty="0">
                <a:solidFill>
                  <a:srgbClr val="FCFEFD"/>
                </a:solidFill>
                <a:latin typeface="Arial Black" panose="020B0A04020102020204" pitchFamily="34" charset="0"/>
              </a:rPr>
              <a:t>Available for Free Download </a:t>
            </a:r>
            <a:r>
              <a:rPr lang="en-US" altLang="en-US" sz="2000" dirty="0">
                <a:solidFill>
                  <a:srgbClr val="FCFEFD"/>
                </a:solidFill>
                <a:latin typeface="Arial Black" panose="020B0A04020102020204" pitchFamily="34" charset="0"/>
              </a:rPr>
              <a:t>to Any Apple or Android Device</a:t>
            </a:r>
            <a:endParaRPr lang="en-US" altLang="en-US" sz="2000" dirty="0"/>
          </a:p>
          <a:p>
            <a:r>
              <a:rPr lang="en-US" dirty="0"/>
              <a:t>	</a:t>
            </a:r>
          </a:p>
          <a:p>
            <a:r>
              <a:rPr lang="en-US" sz="2000" dirty="0">
                <a:latin typeface="Eras Bold ITC" panose="020B0907030504020204" pitchFamily="34" charset="0"/>
              </a:rPr>
              <a:t>      </a:t>
            </a:r>
            <a:r>
              <a:rPr lang="en-US" sz="2000" dirty="0">
                <a:solidFill>
                  <a:srgbClr val="FFFF00"/>
                </a:solidFill>
                <a:latin typeface="Eras Bold ITC" panose="020B0907030504020204" pitchFamily="34" charset="0"/>
              </a:rPr>
              <a:t>Available in the App Store and on Google Play</a:t>
            </a:r>
          </a:p>
          <a:p>
            <a:pPr marL="285750" indent="-285750">
              <a:buFont typeface="Arial" panose="020B0604020202020204" pitchFamily="34" charset="0"/>
              <a:buChar char="•"/>
            </a:pPr>
            <a:endParaRPr lang="en-US" dirty="0"/>
          </a:p>
        </p:txBody>
      </p:sp>
      <p:pic>
        <p:nvPicPr>
          <p:cNvPr id="6" name="Content Placeholder 5">
            <a:extLst>
              <a:ext uri="{FF2B5EF4-FFF2-40B4-BE49-F238E27FC236}">
                <a16:creationId xmlns:a16="http://schemas.microsoft.com/office/drawing/2014/main" id="{C311A888-1D5D-4D41-95AA-F7F5FD6614B4}"/>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rot="21418802">
            <a:off x="7312692" y="212757"/>
            <a:ext cx="2275863" cy="4045977"/>
          </a:xfrm>
        </p:spPr>
      </p:pic>
      <p:pic>
        <p:nvPicPr>
          <p:cNvPr id="8" name="Picture 7">
            <a:extLst>
              <a:ext uri="{FF2B5EF4-FFF2-40B4-BE49-F238E27FC236}">
                <a16:creationId xmlns:a16="http://schemas.microsoft.com/office/drawing/2014/main" id="{C2C08358-3218-4763-AB7D-BCD9C00F1D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107260">
            <a:off x="9148003" y="2211168"/>
            <a:ext cx="2375876" cy="4223777"/>
          </a:xfrm>
          <a:prstGeom prst="rect">
            <a:avLst/>
          </a:prstGeom>
        </p:spPr>
      </p:pic>
      <p:pic>
        <p:nvPicPr>
          <p:cNvPr id="10" name="Picture 9">
            <a:extLst>
              <a:ext uri="{FF2B5EF4-FFF2-40B4-BE49-F238E27FC236}">
                <a16:creationId xmlns:a16="http://schemas.microsoft.com/office/drawing/2014/main" id="{E179DAED-DCA7-444E-9A15-A37C6AE9C1E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709970" y="5247658"/>
            <a:ext cx="1389508" cy="984691"/>
          </a:xfrm>
          <a:prstGeom prst="rect">
            <a:avLst/>
          </a:prstGeom>
        </p:spPr>
      </p:pic>
    </p:spTree>
    <p:extLst>
      <p:ext uri="{BB962C8B-B14F-4D97-AF65-F5344CB8AC3E}">
        <p14:creationId xmlns:p14="http://schemas.microsoft.com/office/powerpoint/2010/main" val="89414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8" fill="hold" nodeType="withEffect">
                                  <p:stCondLst>
                                    <p:cond delay="1000"/>
                                  </p:stCondLst>
                                  <p:childTnLst>
                                    <p:set>
                                      <p:cBhvr>
                                        <p:cTn id="17" dur="1" fill="hold">
                                          <p:stCondLst>
                                            <p:cond delay="0"/>
                                          </p:stCondLst>
                                        </p:cTn>
                                        <p:tgtEl>
                                          <p:spTgt spid="4">
                                            <p:txEl>
                                              <p:pRg st="8" end="8"/>
                                            </p:txEl>
                                          </p:spTgt>
                                        </p:tgtEl>
                                        <p:attrNameLst>
                                          <p:attrName>style.visibility</p:attrName>
                                        </p:attrNameLst>
                                      </p:cBhvr>
                                      <p:to>
                                        <p:strVal val="visible"/>
                                      </p:to>
                                    </p:set>
                                    <p:animEffect transition="in" filter="wipe(left)">
                                      <p:cBhvr>
                                        <p:cTn id="1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5BBB1-F162-496A-9AAE-4F58C78EE3D4}"/>
              </a:ext>
            </a:extLst>
          </p:cNvPr>
          <p:cNvSpPr>
            <a:spLocks noGrp="1"/>
          </p:cNvSpPr>
          <p:nvPr>
            <p:ph type="title"/>
          </p:nvPr>
        </p:nvSpPr>
        <p:spPr>
          <a:xfrm>
            <a:off x="3921125" y="228600"/>
            <a:ext cx="4953000" cy="838200"/>
          </a:xfrm>
        </p:spPr>
        <p:txBody>
          <a:bodyPr>
            <a:normAutofit/>
          </a:bodyPr>
          <a:lstStyle/>
          <a:p>
            <a:pPr algn="ctr">
              <a:defRPr/>
            </a:pPr>
            <a:r>
              <a:rPr lang="en-US" sz="4400" dirty="0">
                <a:solidFill>
                  <a:srgbClr val="FFFF00"/>
                </a:solidFill>
                <a:latin typeface="Eras Bold ITC" panose="020B0907030504020204" pitchFamily="34" charset="0"/>
                <a:cs typeface="Arial" panose="020B0604020202020204" pitchFamily="34" charset="0"/>
              </a:rPr>
              <a:t>D.I. EVOLUTION</a:t>
            </a:r>
            <a:endParaRPr lang="en-US" sz="6600" dirty="0">
              <a:solidFill>
                <a:srgbClr val="FFFF00"/>
              </a:solidFill>
              <a:latin typeface="Eras Bold ITC" panose="020B0907030504020204" pitchFamily="34" charset="0"/>
              <a:cs typeface="Arial" panose="020B0604020202020204" pitchFamily="34" charset="0"/>
            </a:endParaRPr>
          </a:p>
        </p:txBody>
      </p:sp>
      <p:pic>
        <p:nvPicPr>
          <p:cNvPr id="9" name="Picture 1">
            <a:extLst>
              <a:ext uri="{FF2B5EF4-FFF2-40B4-BE49-F238E27FC236}">
                <a16:creationId xmlns:a16="http://schemas.microsoft.com/office/drawing/2014/main" id="{3A56B639-8436-4DEE-8212-7BAC78EF5664}"/>
              </a:ext>
            </a:extLst>
          </p:cNvPr>
          <p:cNvPicPr>
            <a:picLocks noChangeAspect="1"/>
          </p:cNvPicPr>
          <p:nvPr/>
        </p:nvPicPr>
        <p:blipFill>
          <a:blip r:embed="rId2"/>
          <a:srcRect/>
          <a:stretch>
            <a:fillRect/>
          </a:stretch>
        </p:blipFill>
        <p:spPr bwMode="auto">
          <a:xfrm>
            <a:off x="6992092" y="1219200"/>
            <a:ext cx="4994148" cy="2805025"/>
          </a:xfrm>
          <a:prstGeom prst="rect">
            <a:avLst/>
          </a:prstGeom>
          <a:noFill/>
          <a:ln>
            <a:noFill/>
          </a:ln>
          <a:effectLst>
            <a:softEdge rad="31750"/>
          </a:effectLst>
        </p:spPr>
      </p:pic>
      <p:sp>
        <p:nvSpPr>
          <p:cNvPr id="11" name="TextBox 10">
            <a:extLst>
              <a:ext uri="{FF2B5EF4-FFF2-40B4-BE49-F238E27FC236}">
                <a16:creationId xmlns:a16="http://schemas.microsoft.com/office/drawing/2014/main" id="{17FFE347-4B99-49EA-8C0A-B6DE7A3F8558}"/>
              </a:ext>
            </a:extLst>
          </p:cNvPr>
          <p:cNvSpPr txBox="1"/>
          <p:nvPr/>
        </p:nvSpPr>
        <p:spPr>
          <a:xfrm>
            <a:off x="205760" y="1085164"/>
            <a:ext cx="7162800" cy="2739211"/>
          </a:xfrm>
          <a:prstGeom prst="rect">
            <a:avLst/>
          </a:prstGeom>
          <a:noFill/>
        </p:spPr>
        <p:txBody>
          <a:bodyPr wrap="square">
            <a:spAutoFit/>
          </a:bodyPr>
          <a:lstStyle/>
          <a:p>
            <a:pPr marL="285750" indent="-285750">
              <a:buFontTx/>
              <a:buBlip>
                <a:blip r:embed="rId3"/>
              </a:buBlip>
              <a:defRPr/>
            </a:pPr>
            <a:r>
              <a:rPr lang="en-US" sz="1600" dirty="0">
                <a:latin typeface="Arial Black" panose="020B0A04020102020204" pitchFamily="34" charset="0"/>
              </a:rPr>
              <a:t>Established in </a:t>
            </a:r>
            <a:r>
              <a:rPr lang="en-US" sz="1600" b="1" dirty="0">
                <a:latin typeface="Arial Black" panose="020B0A04020102020204" pitchFamily="34" charset="0"/>
              </a:rPr>
              <a:t>1989</a:t>
            </a:r>
            <a:r>
              <a:rPr lang="en-US" sz="1600" dirty="0">
                <a:latin typeface="Arial Black" panose="020B0A04020102020204" pitchFamily="34" charset="0"/>
              </a:rPr>
              <a:t>, we have over 30 years experience.</a:t>
            </a:r>
            <a:endParaRPr lang="en-US" sz="1600" b="1" dirty="0">
              <a:latin typeface="Arial Black" panose="020B0A04020102020204" pitchFamily="34" charset="0"/>
            </a:endParaRPr>
          </a:p>
          <a:p>
            <a:pPr marL="171450" indent="-171450">
              <a:buFont typeface="Arial" panose="020B0604020202020204" pitchFamily="34" charset="0"/>
              <a:buChar char="•"/>
              <a:defRPr/>
            </a:pPr>
            <a:endParaRPr lang="en-US" sz="1100" dirty="0">
              <a:latin typeface="Arial Black" panose="020B0A04020102020204" pitchFamily="34" charset="0"/>
            </a:endParaRPr>
          </a:p>
          <a:p>
            <a:pPr marL="285750" indent="-285750">
              <a:buFontTx/>
              <a:buBlip>
                <a:blip r:embed="rId3"/>
              </a:buBlip>
              <a:defRPr/>
            </a:pPr>
            <a:r>
              <a:rPr lang="en-US" sz="1600" b="1" dirty="0">
                <a:latin typeface="Arial Black" panose="020B0A04020102020204" pitchFamily="34" charset="0"/>
              </a:rPr>
              <a:t>PRESENT</a:t>
            </a:r>
            <a:r>
              <a:rPr lang="en-US" sz="1600" dirty="0">
                <a:latin typeface="Arial Black" panose="020B0A04020102020204" pitchFamily="34" charset="0"/>
              </a:rPr>
              <a:t>…64K Sq. Ft. Manufacturing Facility and Home Office sitting on 14 acres in NE Mississippi with additional service facility in </a:t>
            </a:r>
            <a:r>
              <a:rPr lang="en-US" sz="1600" b="1" dirty="0">
                <a:latin typeface="Arial Black" panose="020B0A04020102020204" pitchFamily="34" charset="0"/>
              </a:rPr>
              <a:t>Mesa, AZ </a:t>
            </a:r>
            <a:r>
              <a:rPr lang="en-US" sz="1600" dirty="0">
                <a:latin typeface="Arial Black" panose="020B0A04020102020204" pitchFamily="34" charset="0"/>
              </a:rPr>
              <a:t>(Opened in 2015)</a:t>
            </a:r>
          </a:p>
          <a:p>
            <a:pPr>
              <a:defRPr/>
            </a:pPr>
            <a:endParaRPr lang="en-US" sz="1100" dirty="0">
              <a:latin typeface="Arial Black" panose="020B0A04020102020204" pitchFamily="34" charset="0"/>
            </a:endParaRPr>
          </a:p>
          <a:p>
            <a:pPr marL="285750" indent="-285750">
              <a:buFontTx/>
              <a:buBlip>
                <a:blip r:embed="rId3"/>
              </a:buBlip>
              <a:defRPr/>
            </a:pPr>
            <a:r>
              <a:rPr lang="en-US" sz="1600" dirty="0">
                <a:latin typeface="Arial Black" panose="020B0A04020102020204" pitchFamily="34" charset="0"/>
              </a:rPr>
              <a:t>40+ employees </a:t>
            </a:r>
          </a:p>
          <a:p>
            <a:pPr marL="171450" indent="-171450">
              <a:buFont typeface="Arial" panose="020B0604020202020204" pitchFamily="34" charset="0"/>
              <a:buChar char="•"/>
              <a:defRPr/>
            </a:pPr>
            <a:endParaRPr lang="en-US" sz="1100" dirty="0">
              <a:latin typeface="Arial Black" panose="020B0A04020102020204" pitchFamily="34" charset="0"/>
            </a:endParaRPr>
          </a:p>
          <a:p>
            <a:pPr marL="285750" indent="-285750">
              <a:buFontTx/>
              <a:buBlip>
                <a:blip r:embed="rId3"/>
              </a:buBlip>
              <a:defRPr/>
            </a:pPr>
            <a:r>
              <a:rPr lang="en-US" sz="1600" dirty="0">
                <a:latin typeface="Arial Black" panose="020B0A04020102020204" pitchFamily="34" charset="0"/>
              </a:rPr>
              <a:t>State-of-the-art </a:t>
            </a:r>
            <a:r>
              <a:rPr lang="en-US" sz="1600" b="1" dirty="0">
                <a:latin typeface="Arial Black" panose="020B0A04020102020204" pitchFamily="34" charset="0"/>
              </a:rPr>
              <a:t>Quality Control Lab</a:t>
            </a:r>
            <a:r>
              <a:rPr lang="en-US" sz="1600" dirty="0">
                <a:latin typeface="Arial Black" panose="020B0A04020102020204" pitchFamily="34" charset="0"/>
              </a:rPr>
              <a:t> and </a:t>
            </a:r>
            <a:r>
              <a:rPr lang="en-US" sz="1600" b="1" dirty="0">
                <a:latin typeface="Arial Black" panose="020B0A04020102020204" pitchFamily="34" charset="0"/>
              </a:rPr>
              <a:t>R&amp;D Department</a:t>
            </a:r>
            <a:r>
              <a:rPr lang="en-US" sz="1600" dirty="0">
                <a:latin typeface="Arial Black" panose="020B0A04020102020204" pitchFamily="34" charset="0"/>
              </a:rPr>
              <a:t> with </a:t>
            </a:r>
            <a:r>
              <a:rPr lang="en-US" sz="1600" u="sng" dirty="0">
                <a:latin typeface="Arial Black" panose="020B0A04020102020204" pitchFamily="34" charset="0"/>
              </a:rPr>
              <a:t>SolidWorks Professionals </a:t>
            </a:r>
          </a:p>
          <a:p>
            <a:pPr marL="285750" indent="-285750">
              <a:buFont typeface="Arial" panose="020B0604020202020204" pitchFamily="34" charset="0"/>
              <a:buChar char="•"/>
              <a:defRPr/>
            </a:pPr>
            <a:endParaRPr lang="en-US" sz="1100" dirty="0">
              <a:latin typeface="Arial Black" panose="020B0A04020102020204" pitchFamily="34" charset="0"/>
            </a:endParaRPr>
          </a:p>
          <a:p>
            <a:pPr marL="285750" indent="-285750">
              <a:buFontTx/>
              <a:buBlip>
                <a:blip r:embed="rId3"/>
              </a:buBlip>
              <a:defRPr/>
            </a:pPr>
            <a:r>
              <a:rPr lang="en-US" altLang="en-US" sz="1600" dirty="0">
                <a:latin typeface="Arial Black" panose="020B0A04020102020204" pitchFamily="34" charset="0"/>
              </a:rPr>
              <a:t>Largest CNC machining operation in Northern Mississippi </a:t>
            </a:r>
            <a:endParaRPr lang="en-US" sz="1600" dirty="0">
              <a:latin typeface="Arial Black" panose="020B0A04020102020204" pitchFamily="34" charset="0"/>
            </a:endParaRPr>
          </a:p>
        </p:txBody>
      </p:sp>
      <p:sp>
        <p:nvSpPr>
          <p:cNvPr id="19461" name="TextBox 2">
            <a:extLst>
              <a:ext uri="{FF2B5EF4-FFF2-40B4-BE49-F238E27FC236}">
                <a16:creationId xmlns:a16="http://schemas.microsoft.com/office/drawing/2014/main" id="{E76E9FEF-3F51-4A9E-8878-AE174CBBBC20}"/>
              </a:ext>
            </a:extLst>
          </p:cNvPr>
          <p:cNvSpPr txBox="1">
            <a:spLocks noChangeArrowheads="1"/>
          </p:cNvSpPr>
          <p:nvPr/>
        </p:nvSpPr>
        <p:spPr bwMode="auto">
          <a:xfrm>
            <a:off x="5890240" y="4355215"/>
            <a:ext cx="61722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Blip>
                <a:blip r:embed="rId3"/>
              </a:buBlip>
            </a:pPr>
            <a:r>
              <a:rPr lang="en-US" altLang="en-US" sz="1600" dirty="0">
                <a:latin typeface="Arial Black" panose="020B0A04020102020204" pitchFamily="34" charset="0"/>
              </a:rPr>
              <a:t>Seamers are proudly engineered and built in our Corinth, MS manufacturing facility</a:t>
            </a:r>
          </a:p>
          <a:p>
            <a:pPr>
              <a:buFont typeface="Arial" panose="020B0604020202020204" pitchFamily="34" charset="0"/>
              <a:buChar char="•"/>
            </a:pPr>
            <a:endParaRPr lang="en-US" altLang="en-US" sz="1100" dirty="0">
              <a:latin typeface="Arial Black" panose="020B0A04020102020204" pitchFamily="34" charset="0"/>
            </a:endParaRPr>
          </a:p>
          <a:p>
            <a:pPr>
              <a:buFontTx/>
              <a:buBlip>
                <a:blip r:embed="rId3"/>
              </a:buBlip>
            </a:pPr>
            <a:r>
              <a:rPr lang="en-US" altLang="en-US" sz="1600" dirty="0">
                <a:latin typeface="Arial Black" panose="020B0A04020102020204" pitchFamily="34" charset="0"/>
              </a:rPr>
              <a:t>D.I. is now the</a:t>
            </a:r>
            <a:r>
              <a:rPr lang="en-US" altLang="en-US" sz="1600" b="1" dirty="0">
                <a:latin typeface="Arial Black" panose="020B0A04020102020204" pitchFamily="34" charset="0"/>
              </a:rPr>
              <a:t> </a:t>
            </a:r>
            <a:r>
              <a:rPr lang="en-US" altLang="en-US" sz="1600" b="1" i="1" u="sng" dirty="0">
                <a:latin typeface="Arial Black" panose="020B0A04020102020204" pitchFamily="34" charset="0"/>
              </a:rPr>
              <a:t>largest</a:t>
            </a:r>
            <a:r>
              <a:rPr lang="en-US" altLang="en-US" sz="1600" b="1" dirty="0">
                <a:latin typeface="Arial Black" panose="020B0A04020102020204" pitchFamily="34" charset="0"/>
              </a:rPr>
              <a:t> </a:t>
            </a:r>
            <a:r>
              <a:rPr lang="en-US" altLang="en-US" sz="1600" dirty="0">
                <a:latin typeface="Arial Black" panose="020B0A04020102020204" pitchFamily="34" charset="0"/>
              </a:rPr>
              <a:t>dedicated roof seamer manufacturer in the world</a:t>
            </a:r>
          </a:p>
          <a:p>
            <a:pPr>
              <a:buFont typeface="Arial" panose="020B0604020202020204" pitchFamily="34" charset="0"/>
              <a:buChar char="•"/>
            </a:pPr>
            <a:endParaRPr lang="en-US" altLang="en-US" sz="1100" dirty="0">
              <a:latin typeface="Arial Black" panose="020B0A04020102020204" pitchFamily="34" charset="0"/>
            </a:endParaRPr>
          </a:p>
          <a:p>
            <a:pPr>
              <a:buFontTx/>
              <a:buBlip>
                <a:blip r:embed="rId3"/>
              </a:buBlip>
            </a:pPr>
            <a:r>
              <a:rPr lang="en-US" altLang="en-US" sz="1600" dirty="0">
                <a:latin typeface="Arial Black" panose="020B0A04020102020204" pitchFamily="34" charset="0"/>
              </a:rPr>
              <a:t>Partnered with over </a:t>
            </a:r>
            <a:r>
              <a:rPr lang="en-US" altLang="en-US" sz="1600" b="1" i="1" u="sng" dirty="0">
                <a:latin typeface="Arial Black" panose="020B0A04020102020204" pitchFamily="34" charset="0"/>
              </a:rPr>
              <a:t>100</a:t>
            </a:r>
            <a:r>
              <a:rPr lang="en-US" altLang="en-US" sz="1600" b="1" dirty="0">
                <a:latin typeface="Arial Black" panose="020B0A04020102020204" pitchFamily="34" charset="0"/>
              </a:rPr>
              <a:t> </a:t>
            </a:r>
            <a:r>
              <a:rPr lang="en-US" altLang="en-US" sz="1600" dirty="0">
                <a:latin typeface="Arial Black" panose="020B0A04020102020204" pitchFamily="34" charset="0"/>
              </a:rPr>
              <a:t>panel manufacturers and suppliers </a:t>
            </a:r>
            <a:endParaRPr lang="en-US" altLang="en-US" sz="1100" dirty="0">
              <a:latin typeface="Arial Black" panose="020B0A04020102020204" pitchFamily="34" charset="0"/>
            </a:endParaRPr>
          </a:p>
        </p:txBody>
      </p:sp>
      <p:pic>
        <p:nvPicPr>
          <p:cNvPr id="19462" name="Picture 5">
            <a:extLst>
              <a:ext uri="{FF2B5EF4-FFF2-40B4-BE49-F238E27FC236}">
                <a16:creationId xmlns:a16="http://schemas.microsoft.com/office/drawing/2014/main" id="{E01D6BDD-4330-45F5-862C-F34973D8B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1000" y="3824375"/>
            <a:ext cx="533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2714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a:extLst>
              <a:ext uri="{FF2B5EF4-FFF2-40B4-BE49-F238E27FC236}">
                <a16:creationId xmlns:a16="http://schemas.microsoft.com/office/drawing/2014/main" id="{26E48BC2-ECF3-4960-B5DA-00E51BE6DBCA}"/>
              </a:ext>
            </a:extLst>
          </p:cNvPr>
          <p:cNvSpPr txBox="1">
            <a:spLocks noChangeArrowheads="1"/>
          </p:cNvSpPr>
          <p:nvPr/>
        </p:nvSpPr>
        <p:spPr bwMode="auto">
          <a:xfrm>
            <a:off x="7315200" y="259286"/>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a:solidFill>
                  <a:srgbClr val="FFFF00"/>
                </a:solidFill>
                <a:latin typeface="Eras Bold ITC" panose="020B0907030504020204" pitchFamily="34" charset="0"/>
              </a:rPr>
              <a:t>diroofseamers.com</a:t>
            </a:r>
          </a:p>
        </p:txBody>
      </p:sp>
      <p:pic>
        <p:nvPicPr>
          <p:cNvPr id="22531" name="Picture 3">
            <a:extLst>
              <a:ext uri="{FF2B5EF4-FFF2-40B4-BE49-F238E27FC236}">
                <a16:creationId xmlns:a16="http://schemas.microsoft.com/office/drawing/2014/main" id="{4A26D0A8-F4A8-4131-AF25-6F919CACE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6411" y="0"/>
            <a:ext cx="6993989"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ell phone&#10;&#10;Description automatically generated">
            <a:extLst>
              <a:ext uri="{FF2B5EF4-FFF2-40B4-BE49-F238E27FC236}">
                <a16:creationId xmlns:a16="http://schemas.microsoft.com/office/drawing/2014/main" id="{7A89B580-9757-48A8-BD3E-BBD3B12DD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833" y="3336253"/>
            <a:ext cx="6971167" cy="3521747"/>
          </a:xfrm>
          <a:prstGeom prst="rect">
            <a:avLst/>
          </a:prstGeom>
          <a:effectLst>
            <a:outerShdw blurRad="50800" dist="38100" dir="13500000" algn="br" rotWithShape="0">
              <a:prstClr val="black">
                <a:alpha val="40000"/>
              </a:prstClr>
            </a:outerShdw>
          </a:effectLst>
        </p:spPr>
      </p:pic>
      <p:sp>
        <p:nvSpPr>
          <p:cNvPr id="4" name="TextBox 3">
            <a:extLst>
              <a:ext uri="{FF2B5EF4-FFF2-40B4-BE49-F238E27FC236}">
                <a16:creationId xmlns:a16="http://schemas.microsoft.com/office/drawing/2014/main" id="{AEDC6288-3B48-4443-B0E4-B168BF33EB9A}"/>
              </a:ext>
            </a:extLst>
          </p:cNvPr>
          <p:cNvSpPr txBox="1"/>
          <p:nvPr/>
        </p:nvSpPr>
        <p:spPr>
          <a:xfrm>
            <a:off x="7010400" y="1143000"/>
            <a:ext cx="5181600" cy="1461939"/>
          </a:xfrm>
          <a:prstGeom prst="rect">
            <a:avLst/>
          </a:prstGeom>
          <a:noFill/>
        </p:spPr>
        <p:txBody>
          <a:bodyPr wrap="square" rtlCol="0">
            <a:spAutoFit/>
          </a:bodyPr>
          <a:lstStyle/>
          <a:p>
            <a:r>
              <a:rPr lang="en-US" sz="2400" u="sng" dirty="0">
                <a:latin typeface="Arial Black" panose="020B0A04020102020204" pitchFamily="34" charset="0"/>
              </a:rPr>
              <a:t>Check out our video library</a:t>
            </a:r>
            <a:r>
              <a:rPr lang="en-US" sz="2900" u="sng" dirty="0">
                <a:latin typeface="Arial Black" panose="020B0A04020102020204" pitchFamily="34" charset="0"/>
              </a:rPr>
              <a:t>!</a:t>
            </a:r>
          </a:p>
          <a:p>
            <a:pPr marL="342900" indent="-342900">
              <a:buClr>
                <a:srgbClr val="FFFF00"/>
              </a:buClr>
              <a:buFont typeface="Wingdings" panose="05000000000000000000" pitchFamily="2" charset="2"/>
              <a:buChar char="Ø"/>
            </a:pPr>
            <a:r>
              <a:rPr lang="en-US" sz="2000" dirty="0">
                <a:latin typeface="Arial Black" panose="020B0A04020102020204" pitchFamily="34" charset="0"/>
              </a:rPr>
              <a:t>More videos being added</a:t>
            </a:r>
          </a:p>
          <a:p>
            <a:pPr marL="342900" indent="-342900" algn="ctr">
              <a:buClr>
                <a:srgbClr val="FFFF00"/>
              </a:buClr>
              <a:buFont typeface="Wingdings" panose="05000000000000000000" pitchFamily="2" charset="2"/>
              <a:buChar char="Ø"/>
            </a:pPr>
            <a:r>
              <a:rPr lang="en-US" sz="2000" dirty="0">
                <a:latin typeface="Arial Black" panose="020B0A04020102020204" pitchFamily="34" charset="0"/>
              </a:rPr>
              <a:t>Tutorials and Troubleshooting</a:t>
            </a:r>
          </a:p>
          <a:p>
            <a:pPr marL="342900" indent="-342900" algn="r">
              <a:buClr>
                <a:srgbClr val="FFFF00"/>
              </a:buClr>
              <a:buFont typeface="Wingdings" panose="05000000000000000000" pitchFamily="2" charset="2"/>
              <a:buChar char="Ø"/>
            </a:pPr>
            <a:r>
              <a:rPr lang="en-US" sz="2000" dirty="0">
                <a:latin typeface="Arial Black" panose="020B0A04020102020204" pitchFamily="34" charset="0"/>
              </a:rPr>
              <a:t>Tech support available, too!</a:t>
            </a:r>
          </a:p>
        </p:txBody>
      </p:sp>
      <p:sp>
        <p:nvSpPr>
          <p:cNvPr id="5" name="TextBox 4">
            <a:extLst>
              <a:ext uri="{FF2B5EF4-FFF2-40B4-BE49-F238E27FC236}">
                <a16:creationId xmlns:a16="http://schemas.microsoft.com/office/drawing/2014/main" id="{5D037359-CE03-41D7-AFB6-11EA7C561FAF}"/>
              </a:ext>
            </a:extLst>
          </p:cNvPr>
          <p:cNvSpPr txBox="1"/>
          <p:nvPr/>
        </p:nvSpPr>
        <p:spPr>
          <a:xfrm>
            <a:off x="553017" y="5513457"/>
            <a:ext cx="4114800" cy="707886"/>
          </a:xfrm>
          <a:prstGeom prst="rect">
            <a:avLst/>
          </a:prstGeom>
          <a:noFill/>
        </p:spPr>
        <p:txBody>
          <a:bodyPr wrap="square" rtlCol="0">
            <a:spAutoFit/>
          </a:bodyPr>
          <a:lstStyle/>
          <a:p>
            <a:pPr algn="ctr"/>
            <a:r>
              <a:rPr lang="en-US" sz="2000" dirty="0">
                <a:latin typeface="Arial Black" panose="020B0A04020102020204" pitchFamily="34" charset="0"/>
              </a:rPr>
              <a:t>General tutorials as well as panel specific tutorials.</a:t>
            </a:r>
          </a:p>
        </p:txBody>
      </p:sp>
      <p:sp>
        <p:nvSpPr>
          <p:cNvPr id="2" name="Oval 1">
            <a:extLst>
              <a:ext uri="{FF2B5EF4-FFF2-40B4-BE49-F238E27FC236}">
                <a16:creationId xmlns:a16="http://schemas.microsoft.com/office/drawing/2014/main" id="{0D69C542-7D47-4E76-8EBA-AC4F5663CE42}"/>
              </a:ext>
            </a:extLst>
          </p:cNvPr>
          <p:cNvSpPr/>
          <p:nvPr/>
        </p:nvSpPr>
        <p:spPr>
          <a:xfrm>
            <a:off x="6063915" y="62268"/>
            <a:ext cx="510139" cy="259286"/>
          </a:xfrm>
          <a:prstGeom prst="ellipse">
            <a:avLst/>
          </a:prstGeom>
          <a:noFill/>
          <a:ln>
            <a:solidFill>
              <a:srgbClr val="FF0000"/>
            </a:solidFill>
          </a:ln>
          <a:effectLst>
            <a:glow rad="101600">
              <a:srgbClr val="FF0000">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181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B2D8-BB31-422E-A799-61B5FD02876F}"/>
              </a:ext>
            </a:extLst>
          </p:cNvPr>
          <p:cNvSpPr>
            <a:spLocks noGrp="1"/>
          </p:cNvSpPr>
          <p:nvPr>
            <p:ph type="title"/>
          </p:nvPr>
        </p:nvSpPr>
        <p:spPr>
          <a:xfrm>
            <a:off x="1195939" y="0"/>
            <a:ext cx="5310740" cy="961756"/>
          </a:xfrm>
        </p:spPr>
        <p:txBody>
          <a:bodyPr>
            <a:normAutofit fontScale="90000"/>
          </a:bodyPr>
          <a:lstStyle/>
          <a:p>
            <a:pPr algn="ctr"/>
            <a:r>
              <a:rPr lang="en-US" sz="6000" dirty="0">
                <a:solidFill>
                  <a:srgbClr val="FFFF00"/>
                </a:solidFill>
                <a:latin typeface="Eras Bold ITC" panose="020B0907030504020204" pitchFamily="34" charset="0"/>
              </a:rPr>
              <a:t>Purchasing</a:t>
            </a:r>
          </a:p>
        </p:txBody>
      </p:sp>
      <p:pic>
        <p:nvPicPr>
          <p:cNvPr id="6" name="Picture 5">
            <a:extLst>
              <a:ext uri="{FF2B5EF4-FFF2-40B4-BE49-F238E27FC236}">
                <a16:creationId xmlns:a16="http://schemas.microsoft.com/office/drawing/2014/main" id="{54EF7B14-5EF2-46C5-88C8-2CB31115E7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961756"/>
            <a:ext cx="12192000" cy="5896244"/>
          </a:xfrm>
          <a:prstGeom prst="rect">
            <a:avLst/>
          </a:prstGeom>
        </p:spPr>
      </p:pic>
      <p:sp>
        <p:nvSpPr>
          <p:cNvPr id="7" name="TextBox 6">
            <a:extLst>
              <a:ext uri="{FF2B5EF4-FFF2-40B4-BE49-F238E27FC236}">
                <a16:creationId xmlns:a16="http://schemas.microsoft.com/office/drawing/2014/main" id="{F56000E2-753E-4110-A933-19EABC5A95F3}"/>
              </a:ext>
            </a:extLst>
          </p:cNvPr>
          <p:cNvSpPr txBox="1"/>
          <p:nvPr/>
        </p:nvSpPr>
        <p:spPr>
          <a:xfrm>
            <a:off x="6843562" y="365760"/>
            <a:ext cx="4687503" cy="369332"/>
          </a:xfrm>
          <a:prstGeom prst="rect">
            <a:avLst/>
          </a:prstGeom>
          <a:noFill/>
        </p:spPr>
        <p:txBody>
          <a:bodyPr wrap="square" rtlCol="0">
            <a:spAutoFit/>
          </a:bodyPr>
          <a:lstStyle/>
          <a:p>
            <a:r>
              <a:rPr lang="en-US" dirty="0">
                <a:latin typeface="Arial Black" panose="020B0A04020102020204" pitchFamily="34" charset="0"/>
              </a:rPr>
              <a:t>Go to diroofseamers.com</a:t>
            </a:r>
          </a:p>
        </p:txBody>
      </p:sp>
      <p:sp>
        <p:nvSpPr>
          <p:cNvPr id="8" name="Oval 7">
            <a:extLst>
              <a:ext uri="{FF2B5EF4-FFF2-40B4-BE49-F238E27FC236}">
                <a16:creationId xmlns:a16="http://schemas.microsoft.com/office/drawing/2014/main" id="{2BE2F835-6489-403E-B205-D549AE6ABC07}"/>
              </a:ext>
            </a:extLst>
          </p:cNvPr>
          <p:cNvSpPr/>
          <p:nvPr/>
        </p:nvSpPr>
        <p:spPr>
          <a:xfrm>
            <a:off x="7748337" y="997456"/>
            <a:ext cx="606391" cy="350081"/>
          </a:xfrm>
          <a:prstGeom prst="ellipse">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35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6CF2-0CAA-4486-9168-D81B55D12FE3}"/>
              </a:ext>
            </a:extLst>
          </p:cNvPr>
          <p:cNvSpPr>
            <a:spLocks noGrp="1"/>
          </p:cNvSpPr>
          <p:nvPr>
            <p:ph type="title"/>
          </p:nvPr>
        </p:nvSpPr>
        <p:spPr>
          <a:xfrm>
            <a:off x="0" y="69782"/>
            <a:ext cx="3470654" cy="1465941"/>
          </a:xfrm>
        </p:spPr>
        <p:txBody>
          <a:bodyPr>
            <a:normAutofit/>
          </a:bodyPr>
          <a:lstStyle/>
          <a:p>
            <a:r>
              <a:rPr lang="en-US" sz="4400" dirty="0">
                <a:solidFill>
                  <a:srgbClr val="FFFF00"/>
                </a:solidFill>
                <a:latin typeface="Eras Bold ITC" panose="020B0907030504020204" pitchFamily="34" charset="0"/>
              </a:rPr>
              <a:t>Products</a:t>
            </a:r>
            <a:br>
              <a:rPr lang="en-US" sz="4400" dirty="0">
                <a:solidFill>
                  <a:srgbClr val="FFFF00"/>
                </a:solidFill>
                <a:latin typeface="Eras Bold ITC" panose="020B0907030504020204" pitchFamily="34" charset="0"/>
              </a:rPr>
            </a:br>
            <a:r>
              <a:rPr lang="en-US" sz="4400" dirty="0">
                <a:solidFill>
                  <a:srgbClr val="FFFF00"/>
                </a:solidFill>
                <a:latin typeface="Eras Bold ITC" panose="020B0907030504020204" pitchFamily="34" charset="0"/>
              </a:rPr>
              <a:t>Catalog</a:t>
            </a:r>
          </a:p>
        </p:txBody>
      </p:sp>
      <p:pic>
        <p:nvPicPr>
          <p:cNvPr id="8" name="Picture 7">
            <a:extLst>
              <a:ext uri="{FF2B5EF4-FFF2-40B4-BE49-F238E27FC236}">
                <a16:creationId xmlns:a16="http://schemas.microsoft.com/office/drawing/2014/main" id="{479B71CA-8C3C-4A3C-8C6B-3A1A0DCBC1F4}"/>
              </a:ext>
              <a:ext uri="{C183D7F6-B498-43B3-948B-1728B52AA6E4}">
                <adec:decorative xmlns:adec="http://schemas.microsoft.com/office/drawing/2017/decorative" val="1"/>
              </a:ext>
            </a:extLst>
          </p:cNvPr>
          <p:cNvPicPr>
            <a:picLocks noChangeAspect="1"/>
          </p:cNvPicPr>
          <p:nvPr/>
        </p:nvPicPr>
        <p:blipFill rotWithShape="1">
          <a:blip r:embed="rId2"/>
          <a:srcRect r="468"/>
          <a:stretch/>
        </p:blipFill>
        <p:spPr>
          <a:xfrm>
            <a:off x="3470654" y="0"/>
            <a:ext cx="5949571" cy="6858000"/>
          </a:xfrm>
          <a:prstGeom prst="rect">
            <a:avLst/>
          </a:prstGeom>
        </p:spPr>
      </p:pic>
    </p:spTree>
    <p:extLst>
      <p:ext uri="{BB962C8B-B14F-4D97-AF65-F5344CB8AC3E}">
        <p14:creationId xmlns:p14="http://schemas.microsoft.com/office/powerpoint/2010/main" val="49213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EA8B48-0E3D-4011-B2A7-86DAA30E69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4277" y="159114"/>
            <a:ext cx="9143445" cy="6539772"/>
          </a:xfrm>
          <a:prstGeom prst="rect">
            <a:avLst/>
          </a:prstGeom>
        </p:spPr>
      </p:pic>
      <p:sp>
        <p:nvSpPr>
          <p:cNvPr id="8" name="TextBox 7">
            <a:extLst>
              <a:ext uri="{FF2B5EF4-FFF2-40B4-BE49-F238E27FC236}">
                <a16:creationId xmlns:a16="http://schemas.microsoft.com/office/drawing/2014/main" id="{B6339518-355B-4072-8B95-F78AD0FB7A95}"/>
              </a:ext>
            </a:extLst>
          </p:cNvPr>
          <p:cNvSpPr txBox="1"/>
          <p:nvPr/>
        </p:nvSpPr>
        <p:spPr>
          <a:xfrm>
            <a:off x="3931639" y="1664353"/>
            <a:ext cx="4328719" cy="646331"/>
          </a:xfrm>
          <a:prstGeom prst="rect">
            <a:avLst/>
          </a:prstGeom>
          <a:noFill/>
        </p:spPr>
        <p:txBody>
          <a:bodyPr wrap="square" rtlCol="0">
            <a:spAutoFit/>
          </a:bodyPr>
          <a:lstStyle/>
          <a:p>
            <a:pPr algn="ctr"/>
            <a:r>
              <a:rPr lang="en-US" dirty="0">
                <a:solidFill>
                  <a:schemeClr val="bg1"/>
                </a:solidFill>
              </a:rPr>
              <a:t>You can enter any questions, messages, or requests in this area.</a:t>
            </a:r>
          </a:p>
        </p:txBody>
      </p:sp>
    </p:spTree>
    <p:extLst>
      <p:ext uri="{BB962C8B-B14F-4D97-AF65-F5344CB8AC3E}">
        <p14:creationId xmlns:p14="http://schemas.microsoft.com/office/powerpoint/2010/main" val="19511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2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2500"/>
                            </p:stCondLst>
                            <p:childTnLst>
                              <p:par>
                                <p:cTn id="9" presetID="26" presetClass="emph" presetSubtype="0" fill="hold" grpId="1"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par>
                          <p:cTn id="12" fill="hold">
                            <p:stCondLst>
                              <p:cond delay="3000"/>
                            </p:stCondLst>
                            <p:childTnLst>
                              <p:par>
                                <p:cTn id="13" presetID="26" presetClass="emph" presetSubtype="0" fill="hold" grpId="2"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A2C06-B0D4-47F5-8191-B8FED652F2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64640" y="161192"/>
            <a:ext cx="9062720" cy="6535616"/>
          </a:xfrm>
          <a:prstGeom prst="rect">
            <a:avLst/>
          </a:prstGeom>
        </p:spPr>
      </p:pic>
      <p:pic>
        <p:nvPicPr>
          <p:cNvPr id="7" name="Picture 6">
            <a:extLst>
              <a:ext uri="{FF2B5EF4-FFF2-40B4-BE49-F238E27FC236}">
                <a16:creationId xmlns:a16="http://schemas.microsoft.com/office/drawing/2014/main" id="{1651E9F5-D893-4840-A473-D01E89C3E89C}"/>
              </a:ext>
            </a:extLst>
          </p:cNvPr>
          <p:cNvPicPr>
            <a:picLocks noChangeAspect="1"/>
          </p:cNvPicPr>
          <p:nvPr/>
        </p:nvPicPr>
        <p:blipFill>
          <a:blip r:embed="rId3"/>
          <a:stretch>
            <a:fillRect/>
          </a:stretch>
        </p:blipFill>
        <p:spPr>
          <a:xfrm>
            <a:off x="2833181" y="5742532"/>
            <a:ext cx="2438611" cy="810838"/>
          </a:xfrm>
          <a:prstGeom prst="rect">
            <a:avLst/>
          </a:prstGeom>
        </p:spPr>
      </p:pic>
      <p:pic>
        <p:nvPicPr>
          <p:cNvPr id="8" name="Picture 7">
            <a:extLst>
              <a:ext uri="{FF2B5EF4-FFF2-40B4-BE49-F238E27FC236}">
                <a16:creationId xmlns:a16="http://schemas.microsoft.com/office/drawing/2014/main" id="{58C81044-EDFE-4011-BD96-876DB25B456E}"/>
              </a:ext>
            </a:extLst>
          </p:cNvPr>
          <p:cNvPicPr>
            <a:picLocks noChangeAspect="1"/>
          </p:cNvPicPr>
          <p:nvPr/>
        </p:nvPicPr>
        <p:blipFill>
          <a:blip r:embed="rId4"/>
          <a:stretch>
            <a:fillRect/>
          </a:stretch>
        </p:blipFill>
        <p:spPr>
          <a:xfrm>
            <a:off x="5355299" y="6032231"/>
            <a:ext cx="106462" cy="115720"/>
          </a:xfrm>
          <a:prstGeom prst="rect">
            <a:avLst/>
          </a:prstGeom>
        </p:spPr>
      </p:pic>
      <p:sp>
        <p:nvSpPr>
          <p:cNvPr id="9" name="Arrow: Right 8">
            <a:extLst>
              <a:ext uri="{FF2B5EF4-FFF2-40B4-BE49-F238E27FC236}">
                <a16:creationId xmlns:a16="http://schemas.microsoft.com/office/drawing/2014/main" id="{0F11CA53-27A7-48CC-BD81-22FEC29C5A44}"/>
              </a:ext>
            </a:extLst>
          </p:cNvPr>
          <p:cNvSpPr/>
          <p:nvPr/>
        </p:nvSpPr>
        <p:spPr>
          <a:xfrm>
            <a:off x="3969797" y="3837675"/>
            <a:ext cx="859857" cy="202130"/>
          </a:xfrm>
          <a:prstGeom prst="rightArrow">
            <a:avLst/>
          </a:prstGeom>
          <a:solidFill>
            <a:srgbClr val="FF0000"/>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74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7" presetClass="emph" presetSubtype="0" fill="remove" grpId="0" nodeType="withEffect">
                                  <p:stCondLst>
                                    <p:cond delay="0"/>
                                  </p:stCondLst>
                                  <p:childTnLst>
                                    <p:animClr clrSpc="rgb" dir="cw">
                                      <p:cBhvr override="childStyle">
                                        <p:cTn id="9" dur="250" autoRev="1" fill="remove"/>
                                        <p:tgtEl>
                                          <p:spTgt spid="9"/>
                                        </p:tgtEl>
                                        <p:attrNameLst>
                                          <p:attrName>style.color</p:attrName>
                                        </p:attrNameLst>
                                      </p:cBhvr>
                                      <p:to>
                                        <a:srgbClr val="EC95AB"/>
                                      </p:to>
                                    </p:animClr>
                                    <p:animClr clrSpc="rgb" dir="cw">
                                      <p:cBhvr>
                                        <p:cTn id="10" dur="250" autoRev="1" fill="remove"/>
                                        <p:tgtEl>
                                          <p:spTgt spid="9"/>
                                        </p:tgtEl>
                                        <p:attrNameLst>
                                          <p:attrName>fillcolor</p:attrName>
                                        </p:attrNameLst>
                                      </p:cBhvr>
                                      <p:to>
                                        <a:srgbClr val="EC95AB"/>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childTnLst>
                          </p:cTn>
                        </p:par>
                        <p:par>
                          <p:cTn id="13" fill="hold">
                            <p:stCondLst>
                              <p:cond delay="1500"/>
                            </p:stCondLst>
                            <p:childTnLst>
                              <p:par>
                                <p:cTn id="14" presetID="27" presetClass="emph" presetSubtype="0" fill="remove" grpId="1" nodeType="afterEffect">
                                  <p:stCondLst>
                                    <p:cond delay="0"/>
                                  </p:stCondLst>
                                  <p:childTnLst>
                                    <p:animClr clrSpc="rgb" dir="cw">
                                      <p:cBhvr override="childStyle">
                                        <p:cTn id="15" dur="250" autoRev="1" fill="remove"/>
                                        <p:tgtEl>
                                          <p:spTgt spid="9"/>
                                        </p:tgtEl>
                                        <p:attrNameLst>
                                          <p:attrName>style.color</p:attrName>
                                        </p:attrNameLst>
                                      </p:cBhvr>
                                      <p:to>
                                        <a:srgbClr val="EC95AB"/>
                                      </p:to>
                                    </p:animClr>
                                    <p:animClr clrSpc="rgb" dir="cw">
                                      <p:cBhvr>
                                        <p:cTn id="16" dur="250" autoRev="1" fill="remove"/>
                                        <p:tgtEl>
                                          <p:spTgt spid="9"/>
                                        </p:tgtEl>
                                        <p:attrNameLst>
                                          <p:attrName>fillcolor</p:attrName>
                                        </p:attrNameLst>
                                      </p:cBhvr>
                                      <p:to>
                                        <a:srgbClr val="EC95AB"/>
                                      </p:to>
                                    </p:animClr>
                                    <p:set>
                                      <p:cBhvr>
                                        <p:cTn id="17" dur="250" autoRev="1" fill="remove"/>
                                        <p:tgtEl>
                                          <p:spTgt spid="9"/>
                                        </p:tgtEl>
                                        <p:attrNameLst>
                                          <p:attrName>fill.type</p:attrName>
                                        </p:attrNameLst>
                                      </p:cBhvr>
                                      <p:to>
                                        <p:strVal val="solid"/>
                                      </p:to>
                                    </p:set>
                                    <p:set>
                                      <p:cBhvr>
                                        <p:cTn id="18" dur="250" autoRev="1" fill="remove"/>
                                        <p:tgtEl>
                                          <p:spTgt spid="9"/>
                                        </p:tgtEl>
                                        <p:attrNameLst>
                                          <p:attrName>fill.on</p:attrName>
                                        </p:attrNameLst>
                                      </p:cBhvr>
                                      <p:to>
                                        <p:strVal val="true"/>
                                      </p:to>
                                    </p:set>
                                  </p:childTnLst>
                                </p:cTn>
                              </p:par>
                            </p:childTnLst>
                          </p:cTn>
                        </p:par>
                        <p:par>
                          <p:cTn id="19" fill="hold">
                            <p:stCondLst>
                              <p:cond delay="2000"/>
                            </p:stCondLst>
                            <p:childTnLst>
                              <p:par>
                                <p:cTn id="20" presetID="27" presetClass="emph" presetSubtype="0" fill="remove" grpId="2" nodeType="afterEffect">
                                  <p:stCondLst>
                                    <p:cond delay="0"/>
                                  </p:stCondLst>
                                  <p:childTnLst>
                                    <p:animClr clrSpc="rgb" dir="cw">
                                      <p:cBhvr override="childStyle">
                                        <p:cTn id="21" dur="250" autoRev="1" fill="remove"/>
                                        <p:tgtEl>
                                          <p:spTgt spid="9"/>
                                        </p:tgtEl>
                                        <p:attrNameLst>
                                          <p:attrName>style.color</p:attrName>
                                        </p:attrNameLst>
                                      </p:cBhvr>
                                      <p:to>
                                        <a:srgbClr val="EC95AB"/>
                                      </p:to>
                                    </p:animClr>
                                    <p:animClr clrSpc="rgb" dir="cw">
                                      <p:cBhvr>
                                        <p:cTn id="22" dur="250" autoRev="1" fill="remove"/>
                                        <p:tgtEl>
                                          <p:spTgt spid="9"/>
                                        </p:tgtEl>
                                        <p:attrNameLst>
                                          <p:attrName>fillcolor</p:attrName>
                                        </p:attrNameLst>
                                      </p:cBhvr>
                                      <p:to>
                                        <a:srgbClr val="EC95AB"/>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cTn>
                              </p:par>
                            </p:childTnLst>
                          </p:cTn>
                        </p:par>
                        <p:par>
                          <p:cTn id="25" fill="hold">
                            <p:stCondLst>
                              <p:cond delay="2500"/>
                            </p:stCondLst>
                            <p:childTnLst>
                              <p:par>
                                <p:cTn id="26" presetID="27" presetClass="emph" presetSubtype="0" fill="remove" grpId="3" nodeType="afterEffect">
                                  <p:stCondLst>
                                    <p:cond delay="0"/>
                                  </p:stCondLst>
                                  <p:childTnLst>
                                    <p:animClr clrSpc="rgb" dir="cw">
                                      <p:cBhvr override="childStyle">
                                        <p:cTn id="27" dur="250" autoRev="1" fill="remove"/>
                                        <p:tgtEl>
                                          <p:spTgt spid="9"/>
                                        </p:tgtEl>
                                        <p:attrNameLst>
                                          <p:attrName>style.color</p:attrName>
                                        </p:attrNameLst>
                                      </p:cBhvr>
                                      <p:to>
                                        <a:srgbClr val="EC95AB"/>
                                      </p:to>
                                    </p:animClr>
                                    <p:animClr clrSpc="rgb" dir="cw">
                                      <p:cBhvr>
                                        <p:cTn id="28" dur="250" autoRev="1" fill="remove"/>
                                        <p:tgtEl>
                                          <p:spTgt spid="9"/>
                                        </p:tgtEl>
                                        <p:attrNameLst>
                                          <p:attrName>fillcolor</p:attrName>
                                        </p:attrNameLst>
                                      </p:cBhvr>
                                      <p:to>
                                        <a:srgbClr val="EC95AB"/>
                                      </p:to>
                                    </p:animClr>
                                    <p:set>
                                      <p:cBhvr>
                                        <p:cTn id="29" dur="250" autoRev="1" fill="remove"/>
                                        <p:tgtEl>
                                          <p:spTgt spid="9"/>
                                        </p:tgtEl>
                                        <p:attrNameLst>
                                          <p:attrName>fill.type</p:attrName>
                                        </p:attrNameLst>
                                      </p:cBhvr>
                                      <p:to>
                                        <p:strVal val="solid"/>
                                      </p:to>
                                    </p:set>
                                    <p:set>
                                      <p:cBhvr>
                                        <p:cTn id="30" dur="250" autoRev="1" fill="remove"/>
                                        <p:tgtEl>
                                          <p:spTgt spid="9"/>
                                        </p:tgtEl>
                                        <p:attrNameLst>
                                          <p:attrName>fill.on</p:attrName>
                                        </p:attrNameLst>
                                      </p:cBhvr>
                                      <p:to>
                                        <p:strVal val="true"/>
                                      </p:to>
                                    </p:set>
                                  </p:childTnLst>
                                </p:cTn>
                              </p:par>
                            </p:childTnLst>
                          </p:cTn>
                        </p:par>
                        <p:par>
                          <p:cTn id="31" fill="hold">
                            <p:stCondLst>
                              <p:cond delay="3000"/>
                            </p:stCondLst>
                            <p:childTnLst>
                              <p:par>
                                <p:cTn id="32" presetID="10" presetClass="entr" presetSubtype="0" fill="hold" nodeType="afterEffect">
                                  <p:stCondLst>
                                    <p:cond delay="1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0"/>
                            </p:stCondLst>
                            <p:childTnLst>
                              <p:par>
                                <p:cTn id="36" presetID="22" presetClass="entr" presetSubtype="8" fill="hold" nodeType="after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9" grpId="4"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9A274F84-F821-4668-A144-91B6DF819CAE}"/>
              </a:ext>
            </a:extLst>
          </p:cNvPr>
          <p:cNvSpPr txBox="1">
            <a:spLocks noChangeArrowheads="1"/>
          </p:cNvSpPr>
          <p:nvPr/>
        </p:nvSpPr>
        <p:spPr bwMode="auto">
          <a:xfrm>
            <a:off x="822656" y="379537"/>
            <a:ext cx="103280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a:latin typeface="Eras Bold ITC" panose="020B0907030504020204" pitchFamily="34" charset="0"/>
              </a:rPr>
              <a:t>RENTAL SEAMERS FOR                       ROOF PANELS</a:t>
            </a:r>
          </a:p>
        </p:txBody>
      </p:sp>
      <p:pic>
        <p:nvPicPr>
          <p:cNvPr id="34819" name="Picture 2">
            <a:extLst>
              <a:ext uri="{FF2B5EF4-FFF2-40B4-BE49-F238E27FC236}">
                <a16:creationId xmlns:a16="http://schemas.microsoft.com/office/drawing/2014/main" id="{FA8A7ABC-9695-41D9-BAC9-9599577F9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164564"/>
            <a:ext cx="2667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a:extLst>
              <a:ext uri="{FF2B5EF4-FFF2-40B4-BE49-F238E27FC236}">
                <a16:creationId xmlns:a16="http://schemas.microsoft.com/office/drawing/2014/main" id="{2B9FD8DE-E390-401A-A90A-A42D5C6D3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1" y="1864247"/>
            <a:ext cx="248285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id="{75CE02D5-FB38-4725-AB28-D6EE1DD29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15364"/>
            <a:ext cx="2590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5">
            <a:extLst>
              <a:ext uri="{FF2B5EF4-FFF2-40B4-BE49-F238E27FC236}">
                <a16:creationId xmlns:a16="http://schemas.microsoft.com/office/drawing/2014/main" id="{B50E7DB8-0AC1-40EA-868C-FF1099E8089F}"/>
              </a:ext>
            </a:extLst>
          </p:cNvPr>
          <p:cNvSpPr>
            <a:spLocks noChangeArrowheads="1"/>
          </p:cNvSpPr>
          <p:nvPr/>
        </p:nvSpPr>
        <p:spPr bwMode="auto">
          <a:xfrm>
            <a:off x="-38417" y="3837677"/>
            <a:ext cx="33693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000000"/>
                </a:solidFill>
                <a:latin typeface="Arial Black" panose="020B0A04020102020204" pitchFamily="34" charset="0"/>
              </a:rPr>
              <a:t>3 Station </a:t>
            </a:r>
          </a:p>
          <a:p>
            <a:pPr algn="ctr" eaLnBrk="1" hangingPunct="1"/>
            <a:r>
              <a:rPr lang="en-US" altLang="en-US" sz="2000" b="1" dirty="0">
                <a:solidFill>
                  <a:srgbClr val="000000"/>
                </a:solidFill>
                <a:latin typeface="Arial Black" panose="020B0A04020102020204" pitchFamily="34" charset="0"/>
              </a:rPr>
              <a:t>STANDARD SEAMER</a:t>
            </a:r>
          </a:p>
          <a:p>
            <a:pPr algn="ctr" eaLnBrk="1" hangingPunct="1"/>
            <a:r>
              <a:rPr lang="en-US" altLang="en-US" sz="2000" b="1" dirty="0">
                <a:solidFill>
                  <a:srgbClr val="000000"/>
                </a:solidFill>
                <a:latin typeface="Arial Black" panose="020B0A04020102020204" pitchFamily="34" charset="0"/>
              </a:rPr>
              <a:t>$45/day (USD)</a:t>
            </a:r>
            <a:endParaRPr lang="en-US" altLang="en-US" dirty="0">
              <a:latin typeface="Arial Black" panose="020B0A04020102020204" pitchFamily="34" charset="0"/>
            </a:endParaRPr>
          </a:p>
        </p:txBody>
      </p:sp>
      <p:sp>
        <p:nvSpPr>
          <p:cNvPr id="34823" name="Rectangle 6">
            <a:extLst>
              <a:ext uri="{FF2B5EF4-FFF2-40B4-BE49-F238E27FC236}">
                <a16:creationId xmlns:a16="http://schemas.microsoft.com/office/drawing/2014/main" id="{17E1E3AE-02F9-49C2-B4AC-8A2431BDC761}"/>
              </a:ext>
            </a:extLst>
          </p:cNvPr>
          <p:cNvSpPr>
            <a:spLocks noChangeArrowheads="1"/>
          </p:cNvSpPr>
          <p:nvPr/>
        </p:nvSpPr>
        <p:spPr bwMode="auto">
          <a:xfrm>
            <a:off x="3131456" y="4503174"/>
            <a:ext cx="30527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000000"/>
                </a:solidFill>
                <a:latin typeface="Arial Black" panose="020B0A04020102020204" pitchFamily="34" charset="0"/>
              </a:rPr>
              <a:t>4 Station </a:t>
            </a:r>
          </a:p>
          <a:p>
            <a:pPr algn="ctr" eaLnBrk="1" hangingPunct="1"/>
            <a:r>
              <a:rPr lang="en-US" altLang="en-US" sz="2000" b="1" dirty="0">
                <a:solidFill>
                  <a:srgbClr val="000000"/>
                </a:solidFill>
                <a:latin typeface="Arial Black" panose="020B0A04020102020204" pitchFamily="34" charset="0"/>
              </a:rPr>
              <a:t>STANDARD SEAMER</a:t>
            </a:r>
          </a:p>
          <a:p>
            <a:pPr algn="ctr"/>
            <a:r>
              <a:rPr lang="en-US" altLang="en-US" sz="2000" b="1" dirty="0">
                <a:solidFill>
                  <a:srgbClr val="000000"/>
                </a:solidFill>
                <a:latin typeface="Arial Black" panose="020B0A04020102020204" pitchFamily="34" charset="0"/>
              </a:rPr>
              <a:t>$45/day </a:t>
            </a:r>
            <a:r>
              <a:rPr lang="en-US" altLang="en-US" b="1" dirty="0">
                <a:solidFill>
                  <a:srgbClr val="000000"/>
                </a:solidFill>
                <a:latin typeface="Arial Black" panose="020B0A04020102020204" pitchFamily="34" charset="0"/>
              </a:rPr>
              <a:t>(USD)</a:t>
            </a:r>
            <a:endParaRPr lang="en-US" altLang="en-US" dirty="0">
              <a:solidFill>
                <a:srgbClr val="000000"/>
              </a:solidFill>
              <a:latin typeface="Arial Black" panose="020B0A04020102020204" pitchFamily="34" charset="0"/>
            </a:endParaRPr>
          </a:p>
        </p:txBody>
      </p:sp>
      <p:sp>
        <p:nvSpPr>
          <p:cNvPr id="34824" name="Rectangle 7">
            <a:extLst>
              <a:ext uri="{FF2B5EF4-FFF2-40B4-BE49-F238E27FC236}">
                <a16:creationId xmlns:a16="http://schemas.microsoft.com/office/drawing/2014/main" id="{7E6DF50D-4FAC-4F99-9880-AAF674A9A8FA}"/>
              </a:ext>
            </a:extLst>
          </p:cNvPr>
          <p:cNvSpPr>
            <a:spLocks noChangeArrowheads="1"/>
          </p:cNvSpPr>
          <p:nvPr/>
        </p:nvSpPr>
        <p:spPr bwMode="auto">
          <a:xfrm>
            <a:off x="5986672" y="3856808"/>
            <a:ext cx="34930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000000"/>
                </a:solidFill>
                <a:latin typeface="Arial Black" panose="020B0A04020102020204" pitchFamily="34" charset="0"/>
              </a:rPr>
              <a:t>5 Station </a:t>
            </a:r>
          </a:p>
          <a:p>
            <a:pPr algn="ctr" eaLnBrk="1" hangingPunct="1"/>
            <a:r>
              <a:rPr lang="en-US" altLang="en-US" sz="2000" b="1" dirty="0">
                <a:solidFill>
                  <a:srgbClr val="000000"/>
                </a:solidFill>
                <a:latin typeface="Arial Black" panose="020B0A04020102020204" pitchFamily="34" charset="0"/>
              </a:rPr>
              <a:t>BI-DIRECTIONAL SEAMER    </a:t>
            </a:r>
          </a:p>
          <a:p>
            <a:pPr algn="ctr"/>
            <a:r>
              <a:rPr lang="en-US" altLang="en-US" sz="2000" b="1" dirty="0">
                <a:solidFill>
                  <a:srgbClr val="000000"/>
                </a:solidFill>
                <a:latin typeface="Arial Black" panose="020B0A04020102020204" pitchFamily="34" charset="0"/>
              </a:rPr>
              <a:t>$60/day</a:t>
            </a:r>
            <a:r>
              <a:rPr lang="en-US" altLang="en-US" b="1" dirty="0">
                <a:solidFill>
                  <a:srgbClr val="000000"/>
                </a:solidFill>
                <a:latin typeface="Arial Black" panose="020B0A04020102020204" pitchFamily="34" charset="0"/>
              </a:rPr>
              <a:t> (USD)</a:t>
            </a:r>
            <a:endParaRPr lang="en-US" altLang="en-US" dirty="0">
              <a:latin typeface="Arial Black" panose="020B0A04020102020204" pitchFamily="34" charset="0"/>
            </a:endParaRPr>
          </a:p>
        </p:txBody>
      </p:sp>
      <p:pic>
        <p:nvPicPr>
          <p:cNvPr id="34825" name="Picture 1">
            <a:extLst>
              <a:ext uri="{FF2B5EF4-FFF2-40B4-BE49-F238E27FC236}">
                <a16:creationId xmlns:a16="http://schemas.microsoft.com/office/drawing/2014/main" id="{EBD0B1FF-BB63-4BDB-8E68-692F03AB9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9013" y="1695840"/>
            <a:ext cx="2654196" cy="265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Box 2">
            <a:extLst>
              <a:ext uri="{FF2B5EF4-FFF2-40B4-BE49-F238E27FC236}">
                <a16:creationId xmlns:a16="http://schemas.microsoft.com/office/drawing/2014/main" id="{AD0C4D5D-2892-42D7-8967-C9DCBF611501}"/>
              </a:ext>
            </a:extLst>
          </p:cNvPr>
          <p:cNvSpPr txBox="1">
            <a:spLocks noChangeArrowheads="1"/>
          </p:cNvSpPr>
          <p:nvPr/>
        </p:nvSpPr>
        <p:spPr bwMode="auto">
          <a:xfrm>
            <a:off x="9479756" y="4515188"/>
            <a:ext cx="23253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Arial Black" panose="020B0A04020102020204" pitchFamily="34" charset="0"/>
              </a:rPr>
              <a:t>CAN OPENER               $75/day</a:t>
            </a:r>
            <a:r>
              <a:rPr lang="en-US" altLang="en-US" sz="2000" b="1" dirty="0">
                <a:solidFill>
                  <a:srgbClr val="000000"/>
                </a:solidFill>
                <a:latin typeface="Arial Black" panose="020B0A04020102020204" pitchFamily="34" charset="0"/>
              </a:rPr>
              <a:t> (USD)</a:t>
            </a:r>
            <a:endParaRPr lang="en-US" altLang="en-US" sz="2000" b="1" dirty="0">
              <a:latin typeface="Arial Black" panose="020B0A04020102020204" pitchFamily="34" charset="0"/>
            </a:endParaRPr>
          </a:p>
        </p:txBody>
      </p:sp>
      <p:pic>
        <p:nvPicPr>
          <p:cNvPr id="13" name="Picture 12">
            <a:extLst>
              <a:ext uri="{FF2B5EF4-FFF2-40B4-BE49-F238E27FC236}">
                <a16:creationId xmlns:a16="http://schemas.microsoft.com/office/drawing/2014/main" id="{8D12A9C0-6B82-46F8-BE23-84AC62052B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80101" y="231878"/>
            <a:ext cx="2231844" cy="788268"/>
          </a:xfrm>
          <a:prstGeom prst="rect">
            <a:avLst/>
          </a:prstGeom>
        </p:spPr>
      </p:pic>
    </p:spTree>
    <p:extLst>
      <p:ext uri="{BB962C8B-B14F-4D97-AF65-F5344CB8AC3E}">
        <p14:creationId xmlns:p14="http://schemas.microsoft.com/office/powerpoint/2010/main" val="3604223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C62ABC06-1B43-43EC-880C-987F3ED75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rot="21381237">
            <a:off x="363538" y="371954"/>
            <a:ext cx="2863850" cy="611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5">
            <a:extLst>
              <a:ext uri="{FF2B5EF4-FFF2-40B4-BE49-F238E27FC236}">
                <a16:creationId xmlns:a16="http://schemas.microsoft.com/office/drawing/2014/main" id="{E46AFAD2-6F3C-4EB4-B961-837CBD2586C7}"/>
              </a:ext>
            </a:extLst>
          </p:cNvPr>
          <p:cNvSpPr txBox="1">
            <a:spLocks noChangeArrowheads="1"/>
          </p:cNvSpPr>
          <p:nvPr/>
        </p:nvSpPr>
        <p:spPr bwMode="auto">
          <a:xfrm>
            <a:off x="3124200" y="521741"/>
            <a:ext cx="78644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dirty="0"/>
              <a:t> </a:t>
            </a:r>
            <a:r>
              <a:rPr lang="en-US" altLang="en-US" sz="4400" b="1" dirty="0">
                <a:latin typeface="Eras Bold ITC" panose="020B0907030504020204" pitchFamily="34" charset="0"/>
              </a:rPr>
              <a:t>2-STAGE HAND CRIMPER</a:t>
            </a:r>
          </a:p>
        </p:txBody>
      </p:sp>
      <p:sp>
        <p:nvSpPr>
          <p:cNvPr id="35844" name="TextBox 7">
            <a:extLst>
              <a:ext uri="{FF2B5EF4-FFF2-40B4-BE49-F238E27FC236}">
                <a16:creationId xmlns:a16="http://schemas.microsoft.com/office/drawing/2014/main" id="{ABFFADD0-06D9-4183-8370-4061CEF20D03}"/>
              </a:ext>
            </a:extLst>
          </p:cNvPr>
          <p:cNvSpPr txBox="1">
            <a:spLocks noChangeArrowheads="1"/>
          </p:cNvSpPr>
          <p:nvPr/>
        </p:nvSpPr>
        <p:spPr bwMode="auto">
          <a:xfrm>
            <a:off x="3496647" y="1443830"/>
            <a:ext cx="749202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2200" dirty="0">
                <a:latin typeface="Arial Black" panose="020B0A04020102020204" pitchFamily="34" charset="0"/>
              </a:rPr>
              <a:t>Two hand crimpers in one!</a:t>
            </a:r>
          </a:p>
          <a:p>
            <a:pPr>
              <a:buFont typeface="Arial" panose="020B0604020202020204" pitchFamily="34" charset="0"/>
              <a:buChar char="•"/>
            </a:pPr>
            <a:endParaRPr lang="en-US" altLang="en-US" sz="2200" dirty="0">
              <a:latin typeface="Arial Black" panose="020B0A04020102020204" pitchFamily="34" charset="0"/>
            </a:endParaRPr>
          </a:p>
          <a:p>
            <a:pPr>
              <a:buFont typeface="Arial" panose="020B0604020202020204" pitchFamily="34" charset="0"/>
              <a:buChar char="•"/>
            </a:pPr>
            <a:r>
              <a:rPr lang="en-US" altLang="en-US" sz="2200" dirty="0">
                <a:latin typeface="Arial Black" panose="020B0A04020102020204" pitchFamily="34" charset="0"/>
              </a:rPr>
              <a:t>90° and 180° crimps without using separate tools.</a:t>
            </a:r>
          </a:p>
          <a:p>
            <a:pPr>
              <a:buFont typeface="Arial" panose="020B0604020202020204" pitchFamily="34" charset="0"/>
              <a:buChar char="•"/>
            </a:pPr>
            <a:endParaRPr lang="en-US" altLang="en-US" sz="2200" dirty="0">
              <a:latin typeface="Arial Black" panose="020B0A04020102020204" pitchFamily="34" charset="0"/>
            </a:endParaRPr>
          </a:p>
          <a:p>
            <a:pPr>
              <a:buFont typeface="Arial" panose="020B0604020202020204" pitchFamily="34" charset="0"/>
              <a:buChar char="•"/>
            </a:pPr>
            <a:r>
              <a:rPr lang="en-US" altLang="en-US" sz="2200" dirty="0">
                <a:latin typeface="Arial Black" panose="020B0A04020102020204" pitchFamily="34" charset="0"/>
              </a:rPr>
              <a:t>Designed to offer ease of use on most double lock panel profiles.</a:t>
            </a:r>
          </a:p>
          <a:p>
            <a:pPr>
              <a:buFont typeface="Arial" panose="020B0604020202020204" pitchFamily="34" charset="0"/>
              <a:buChar char="•"/>
            </a:pPr>
            <a:endParaRPr lang="en-US" altLang="en-US" sz="2200" dirty="0">
              <a:latin typeface="Arial Black" panose="020B0A04020102020204" pitchFamily="34" charset="0"/>
            </a:endParaRPr>
          </a:p>
          <a:p>
            <a:pPr>
              <a:buFont typeface="Arial" panose="020B0604020202020204" pitchFamily="34" charset="0"/>
              <a:buChar char="•"/>
            </a:pPr>
            <a:r>
              <a:rPr lang="en-US" altLang="en-US" sz="2200" dirty="0">
                <a:latin typeface="Arial Black" panose="020B0A04020102020204" pitchFamily="34" charset="0"/>
              </a:rPr>
              <a:t>Can be rented for ROBERTSON DOUBLE-LOK and SUPERLOK standing seam panel profiles @ $8.00/Day (USD).</a:t>
            </a:r>
          </a:p>
          <a:p>
            <a:pPr>
              <a:buFont typeface="Arial" panose="020B0604020202020204" pitchFamily="34" charset="0"/>
              <a:buChar char="•"/>
            </a:pPr>
            <a:endParaRPr lang="en-US" altLang="en-US" sz="2200" dirty="0">
              <a:latin typeface="Arial Black" panose="020B0A04020102020204" pitchFamily="34" charset="0"/>
            </a:endParaRPr>
          </a:p>
          <a:p>
            <a:pPr>
              <a:buFont typeface="Arial" panose="020B0604020202020204" pitchFamily="34" charset="0"/>
              <a:buChar char="•"/>
            </a:pPr>
            <a:r>
              <a:rPr lang="en-US" altLang="en-US" sz="2200" dirty="0">
                <a:latin typeface="Arial Black" panose="020B0A04020102020204" pitchFamily="34" charset="0"/>
              </a:rPr>
              <a:t>Purchase Price $375.00 (USD).</a:t>
            </a:r>
          </a:p>
          <a:p>
            <a:pPr>
              <a:buFont typeface="Arial" panose="020B0604020202020204" pitchFamily="34" charset="0"/>
              <a:buChar char="•"/>
            </a:pPr>
            <a:endParaRPr lang="en-US" altLang="en-US" dirty="0">
              <a:latin typeface="Arial Rounded MT Bold" panose="020F0704030504030204" pitchFamily="34" charset="0"/>
            </a:endParaRPr>
          </a:p>
        </p:txBody>
      </p:sp>
      <p:pic>
        <p:nvPicPr>
          <p:cNvPr id="6" name="Picture 5">
            <a:extLst>
              <a:ext uri="{FF2B5EF4-FFF2-40B4-BE49-F238E27FC236}">
                <a16:creationId xmlns:a16="http://schemas.microsoft.com/office/drawing/2014/main" id="{F08A3C06-CF20-4C65-A1C9-C140ED98E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53057" y="5494132"/>
            <a:ext cx="2588645" cy="914287"/>
          </a:xfrm>
          <a:prstGeom prst="rect">
            <a:avLst/>
          </a:prstGeom>
        </p:spPr>
      </p:pic>
    </p:spTree>
    <p:extLst>
      <p:ext uri="{BB962C8B-B14F-4D97-AF65-F5344CB8AC3E}">
        <p14:creationId xmlns:p14="http://schemas.microsoft.com/office/powerpoint/2010/main" val="39639487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7">
            <a:extLst>
              <a:ext uri="{FF2B5EF4-FFF2-40B4-BE49-F238E27FC236}">
                <a16:creationId xmlns:a16="http://schemas.microsoft.com/office/drawing/2014/main" id="{66C9C119-9470-456B-BC1A-23D66070E93C}"/>
              </a:ext>
            </a:extLst>
          </p:cNvPr>
          <p:cNvSpPr txBox="1">
            <a:spLocks noChangeArrowheads="1"/>
          </p:cNvSpPr>
          <p:nvPr/>
        </p:nvSpPr>
        <p:spPr bwMode="auto">
          <a:xfrm>
            <a:off x="457200" y="4073525"/>
            <a:ext cx="30019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Arial Black" panose="020B0A04020102020204" pitchFamily="34" charset="0"/>
              </a:rPr>
              <a:t>4 Station </a:t>
            </a:r>
          </a:p>
          <a:p>
            <a:pPr algn="ctr" eaLnBrk="1" hangingPunct="1"/>
            <a:r>
              <a:rPr lang="en-US" altLang="en-US" sz="2000" b="1" dirty="0">
                <a:latin typeface="Arial Black" panose="020B0A04020102020204" pitchFamily="34" charset="0"/>
              </a:rPr>
              <a:t>Single Direction D/L</a:t>
            </a:r>
          </a:p>
          <a:p>
            <a:pPr algn="ctr" eaLnBrk="1" hangingPunct="1"/>
            <a:r>
              <a:rPr lang="en-US" altLang="en-US" sz="2000" b="1" dirty="0">
                <a:latin typeface="Arial Black" panose="020B0A04020102020204" pitchFamily="34" charset="0"/>
              </a:rPr>
              <a:t>180 Degree</a:t>
            </a:r>
          </a:p>
          <a:p>
            <a:pPr algn="ctr" eaLnBrk="1" hangingPunct="1"/>
            <a:r>
              <a:rPr lang="en-US" altLang="en-US" sz="2000" b="1" dirty="0">
                <a:latin typeface="Arial Black" panose="020B0A04020102020204" pitchFamily="34" charset="0"/>
              </a:rPr>
              <a:t>Roof Seamer</a:t>
            </a:r>
          </a:p>
          <a:p>
            <a:pPr algn="ctr"/>
            <a:r>
              <a:rPr lang="en-US" altLang="en-US" sz="2000" b="1" dirty="0">
                <a:latin typeface="Arial Black" panose="020B0A04020102020204" pitchFamily="34" charset="0"/>
              </a:rPr>
              <a:t>$45/day </a:t>
            </a:r>
            <a:r>
              <a:rPr lang="en-US" altLang="en-US" sz="2000" b="1" dirty="0">
                <a:solidFill>
                  <a:srgbClr val="000000"/>
                </a:solidFill>
                <a:latin typeface="Arial Black" panose="020B0A04020102020204" pitchFamily="34" charset="0"/>
              </a:rPr>
              <a:t>(USD)</a:t>
            </a:r>
            <a:endParaRPr lang="en-US" altLang="en-US" sz="2000" b="1" dirty="0">
              <a:latin typeface="Arial Black" panose="020B0A04020102020204" pitchFamily="34" charset="0"/>
            </a:endParaRPr>
          </a:p>
        </p:txBody>
      </p:sp>
      <p:sp>
        <p:nvSpPr>
          <p:cNvPr id="37891" name="TextBox 22">
            <a:extLst>
              <a:ext uri="{FF2B5EF4-FFF2-40B4-BE49-F238E27FC236}">
                <a16:creationId xmlns:a16="http://schemas.microsoft.com/office/drawing/2014/main" id="{AC6093C4-4FDE-4698-AFFE-C57C64786DBE}"/>
              </a:ext>
            </a:extLst>
          </p:cNvPr>
          <p:cNvSpPr txBox="1">
            <a:spLocks noChangeArrowheads="1"/>
          </p:cNvSpPr>
          <p:nvPr/>
        </p:nvSpPr>
        <p:spPr bwMode="auto">
          <a:xfrm>
            <a:off x="9088438" y="4340225"/>
            <a:ext cx="30019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Arial Black" panose="020B0A04020102020204" pitchFamily="34" charset="0"/>
              </a:rPr>
              <a:t>5 Station </a:t>
            </a:r>
          </a:p>
          <a:p>
            <a:pPr algn="ctr" eaLnBrk="1" hangingPunct="1"/>
            <a:r>
              <a:rPr lang="en-US" altLang="en-US" sz="2000" b="1" dirty="0">
                <a:latin typeface="Arial Black" panose="020B0A04020102020204" pitchFamily="34" charset="0"/>
              </a:rPr>
              <a:t>Bidirectional D/L</a:t>
            </a:r>
          </a:p>
          <a:p>
            <a:pPr algn="ctr" eaLnBrk="1" hangingPunct="1"/>
            <a:r>
              <a:rPr lang="en-US" altLang="en-US" sz="2000" b="1" dirty="0">
                <a:latin typeface="Arial Black" panose="020B0A04020102020204" pitchFamily="34" charset="0"/>
              </a:rPr>
              <a:t>180 Degree</a:t>
            </a:r>
          </a:p>
          <a:p>
            <a:pPr algn="ctr" eaLnBrk="1" hangingPunct="1"/>
            <a:r>
              <a:rPr lang="en-US" altLang="en-US" sz="2000" b="1" dirty="0">
                <a:latin typeface="Arial Black" panose="020B0A04020102020204" pitchFamily="34" charset="0"/>
              </a:rPr>
              <a:t>Roof Seamer </a:t>
            </a:r>
          </a:p>
          <a:p>
            <a:pPr algn="ctr"/>
            <a:r>
              <a:rPr lang="en-US" altLang="en-US" sz="2000" b="1" dirty="0">
                <a:latin typeface="Arial Black" panose="020B0A04020102020204" pitchFamily="34" charset="0"/>
              </a:rPr>
              <a:t>$60/day </a:t>
            </a:r>
            <a:r>
              <a:rPr lang="en-US" altLang="en-US" sz="2000" b="1" dirty="0">
                <a:solidFill>
                  <a:srgbClr val="000000"/>
                </a:solidFill>
                <a:latin typeface="Arial Black" panose="020B0A04020102020204" pitchFamily="34" charset="0"/>
              </a:rPr>
              <a:t>(USD)</a:t>
            </a:r>
            <a:endParaRPr lang="en-US" altLang="en-US" sz="2000" b="1" dirty="0">
              <a:latin typeface="Arial Black" panose="020B0A04020102020204" pitchFamily="34" charset="0"/>
            </a:endParaRPr>
          </a:p>
        </p:txBody>
      </p:sp>
      <p:sp>
        <p:nvSpPr>
          <p:cNvPr id="31748" name="TextBox 15">
            <a:extLst>
              <a:ext uri="{FF2B5EF4-FFF2-40B4-BE49-F238E27FC236}">
                <a16:creationId xmlns:a16="http://schemas.microsoft.com/office/drawing/2014/main" id="{64535915-0BA6-4018-BDB9-9757A0A188BC}"/>
              </a:ext>
            </a:extLst>
          </p:cNvPr>
          <p:cNvSpPr txBox="1">
            <a:spLocks noChangeArrowheads="1"/>
          </p:cNvSpPr>
          <p:nvPr/>
        </p:nvSpPr>
        <p:spPr bwMode="auto">
          <a:xfrm>
            <a:off x="2552700" y="211138"/>
            <a:ext cx="7086600" cy="107721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3200" b="1" cap="all" dirty="0">
                <a:latin typeface="Eras Bold ITC" panose="020B0907030504020204" pitchFamily="34" charset="0"/>
              </a:rPr>
              <a:t>Robertson Building </a:t>
            </a:r>
            <a:r>
              <a:rPr lang="en-US" sz="3200" b="1" cap="all" dirty="0" err="1">
                <a:latin typeface="Eras Bold ITC" panose="020B0907030504020204" pitchFamily="34" charset="0"/>
              </a:rPr>
              <a:t>SYstems</a:t>
            </a:r>
            <a:endParaRPr lang="en-US" sz="3200" b="1" cap="all" dirty="0">
              <a:latin typeface="Eras Bold ITC" panose="020B0907030504020204" pitchFamily="34" charset="0"/>
            </a:endParaRPr>
          </a:p>
          <a:p>
            <a:pPr algn="ctr">
              <a:defRPr/>
            </a:pPr>
            <a:r>
              <a:rPr lang="en-US" sz="3200" b="1" cap="all" dirty="0">
                <a:latin typeface="Eras Bold ITC" panose="020B0907030504020204" pitchFamily="34" charset="0"/>
              </a:rPr>
              <a:t>Double-Lok</a:t>
            </a:r>
          </a:p>
        </p:txBody>
      </p:sp>
      <p:pic>
        <p:nvPicPr>
          <p:cNvPr id="37893" name="Picture 19">
            <a:extLst>
              <a:ext uri="{FF2B5EF4-FFF2-40B4-BE49-F238E27FC236}">
                <a16:creationId xmlns:a16="http://schemas.microsoft.com/office/drawing/2014/main" id="{A7B1CCE7-8CC0-4ED4-8B2E-086514E984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1624013"/>
            <a:ext cx="2738438"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cap="sq" cmpd="thickThin">
                <a:solidFill>
                  <a:srgbClr val="000000"/>
                </a:solidFill>
                <a:miter lim="800000"/>
                <a:headEnd/>
                <a:tailEnd/>
              </a14:hiddenLine>
            </a:ext>
          </a:extLst>
        </p:spPr>
      </p:pic>
      <p:pic>
        <p:nvPicPr>
          <p:cNvPr id="37894" name="Picture 14">
            <a:extLst>
              <a:ext uri="{FF2B5EF4-FFF2-40B4-BE49-F238E27FC236}">
                <a16:creationId xmlns:a16="http://schemas.microsoft.com/office/drawing/2014/main" id="{073FA629-2297-42DF-9684-BC1AFA4CA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40225"/>
            <a:ext cx="202723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3">
            <a:extLst>
              <a:ext uri="{FF2B5EF4-FFF2-40B4-BE49-F238E27FC236}">
                <a16:creationId xmlns:a16="http://schemas.microsoft.com/office/drawing/2014/main" id="{F1D68B9C-3D4A-414C-92EC-2424559BF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38" y="2155825"/>
            <a:ext cx="453072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a:extLst>
              <a:ext uri="{FF2B5EF4-FFF2-40B4-BE49-F238E27FC236}">
                <a16:creationId xmlns:a16="http://schemas.microsoft.com/office/drawing/2014/main" id="{625C0B8A-1239-4F4F-BB78-F25ECA022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1614488"/>
            <a:ext cx="266541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5">
            <a:extLst>
              <a:ext uri="{FF2B5EF4-FFF2-40B4-BE49-F238E27FC236}">
                <a16:creationId xmlns:a16="http://schemas.microsoft.com/office/drawing/2014/main" id="{335FCEAE-EBF1-427E-B060-36836A64B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313" y="3570288"/>
            <a:ext cx="3001962"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FCE3EC0-A720-459A-B5BC-CE679F0A29F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7200" y="5744728"/>
            <a:ext cx="2231844" cy="788268"/>
          </a:xfrm>
          <a:prstGeom prst="rect">
            <a:avLst/>
          </a:prstGeom>
        </p:spPr>
      </p:pic>
    </p:spTree>
    <p:extLst>
      <p:ext uri="{BB962C8B-B14F-4D97-AF65-F5344CB8AC3E}">
        <p14:creationId xmlns:p14="http://schemas.microsoft.com/office/powerpoint/2010/main" val="24335823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a:extLst>
              <a:ext uri="{FF2B5EF4-FFF2-40B4-BE49-F238E27FC236}">
                <a16:creationId xmlns:a16="http://schemas.microsoft.com/office/drawing/2014/main" id="{9BA1EAB9-C206-4D6D-AF37-E1679A7C651D}"/>
              </a:ext>
            </a:extLst>
          </p:cNvPr>
          <p:cNvSpPr txBox="1">
            <a:spLocks noChangeArrowheads="1"/>
          </p:cNvSpPr>
          <p:nvPr/>
        </p:nvSpPr>
        <p:spPr bwMode="auto">
          <a:xfrm>
            <a:off x="457200" y="4191000"/>
            <a:ext cx="30019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Arial Black" panose="020B0A04020102020204" pitchFamily="34" charset="0"/>
              </a:rPr>
              <a:t>3 Station </a:t>
            </a:r>
          </a:p>
          <a:p>
            <a:pPr algn="ctr" eaLnBrk="1" hangingPunct="1"/>
            <a:r>
              <a:rPr lang="en-US" altLang="en-US" sz="2000" b="1" dirty="0">
                <a:latin typeface="Arial Black" panose="020B0A04020102020204" pitchFamily="34" charset="0"/>
              </a:rPr>
              <a:t>Bidirectional S/L </a:t>
            </a:r>
          </a:p>
          <a:p>
            <a:pPr algn="ctr" eaLnBrk="1" hangingPunct="1"/>
            <a:r>
              <a:rPr lang="en-US" altLang="en-US" sz="2000" b="1" dirty="0">
                <a:latin typeface="Arial Black" panose="020B0A04020102020204" pitchFamily="34" charset="0"/>
              </a:rPr>
              <a:t>90 Degree</a:t>
            </a:r>
          </a:p>
          <a:p>
            <a:pPr algn="ctr" eaLnBrk="1" hangingPunct="1"/>
            <a:r>
              <a:rPr lang="en-US" altLang="en-US" sz="2000" b="1" dirty="0">
                <a:latin typeface="Arial Black" panose="020B0A04020102020204" pitchFamily="34" charset="0"/>
              </a:rPr>
              <a:t>Roof Seamer</a:t>
            </a:r>
          </a:p>
          <a:p>
            <a:pPr algn="ctr"/>
            <a:r>
              <a:rPr lang="en-US" altLang="en-US" sz="2000" b="1" dirty="0">
                <a:latin typeface="Arial Black" panose="020B0A04020102020204" pitchFamily="34" charset="0"/>
              </a:rPr>
              <a:t>$45/day </a:t>
            </a:r>
            <a:r>
              <a:rPr lang="en-US" altLang="en-US" sz="2000" b="1" dirty="0">
                <a:solidFill>
                  <a:srgbClr val="000000"/>
                </a:solidFill>
                <a:latin typeface="Arial Black" panose="020B0A04020102020204" pitchFamily="34" charset="0"/>
              </a:rPr>
              <a:t>(USD)</a:t>
            </a:r>
            <a:endParaRPr lang="en-US" altLang="en-US" sz="2000" b="1" dirty="0">
              <a:latin typeface="Arial Black" panose="020B0A04020102020204" pitchFamily="34" charset="0"/>
            </a:endParaRPr>
          </a:p>
        </p:txBody>
      </p:sp>
      <p:sp>
        <p:nvSpPr>
          <p:cNvPr id="40963" name="TextBox 15">
            <a:extLst>
              <a:ext uri="{FF2B5EF4-FFF2-40B4-BE49-F238E27FC236}">
                <a16:creationId xmlns:a16="http://schemas.microsoft.com/office/drawing/2014/main" id="{12458619-56D2-4926-9656-04E76EB6CEB7}"/>
              </a:ext>
            </a:extLst>
          </p:cNvPr>
          <p:cNvSpPr txBox="1">
            <a:spLocks noChangeArrowheads="1"/>
          </p:cNvSpPr>
          <p:nvPr/>
        </p:nvSpPr>
        <p:spPr bwMode="auto">
          <a:xfrm>
            <a:off x="3014966" y="210489"/>
            <a:ext cx="7245106" cy="1077218"/>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3200" b="1" cap="all" dirty="0">
                <a:latin typeface="Eras Bold ITC" panose="020B0907030504020204" pitchFamily="34" charset="0"/>
              </a:rPr>
              <a:t>Robertson Building systems</a:t>
            </a:r>
          </a:p>
          <a:p>
            <a:pPr algn="ctr">
              <a:defRPr/>
            </a:pPr>
            <a:r>
              <a:rPr lang="en-US" sz="3200" b="1" cap="all" dirty="0">
                <a:latin typeface="Eras Bold ITC" panose="020B0907030504020204" pitchFamily="34" charset="0"/>
              </a:rPr>
              <a:t>BattenLOK HS</a:t>
            </a:r>
          </a:p>
        </p:txBody>
      </p:sp>
      <p:pic>
        <p:nvPicPr>
          <p:cNvPr id="38916" name="Picture 4">
            <a:extLst>
              <a:ext uri="{FF2B5EF4-FFF2-40B4-BE49-F238E27FC236}">
                <a16:creationId xmlns:a16="http://schemas.microsoft.com/office/drawing/2014/main" id="{ED822675-CB15-40C6-A05A-B53FD84825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76413"/>
            <a:ext cx="238918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cap="sq" cmpd="thickThin">
                <a:solidFill>
                  <a:srgbClr val="000000"/>
                </a:solidFill>
                <a:miter lim="800000"/>
                <a:headEnd/>
                <a:tailEnd/>
              </a14:hiddenLine>
            </a:ext>
          </a:extLst>
        </p:spPr>
      </p:pic>
      <p:pic>
        <p:nvPicPr>
          <p:cNvPr id="38917" name="Picture 10">
            <a:extLst>
              <a:ext uri="{FF2B5EF4-FFF2-40B4-BE49-F238E27FC236}">
                <a16:creationId xmlns:a16="http://schemas.microsoft.com/office/drawing/2014/main" id="{052F6A9C-932E-48A0-9E43-F212EA828240}"/>
              </a:ext>
            </a:extLst>
          </p:cNvPr>
          <p:cNvPicPr>
            <a:picLocks noChangeAspect="1" noChangeArrowheads="1"/>
          </p:cNvPicPr>
          <p:nvPr/>
        </p:nvPicPr>
        <p:blipFill>
          <a:blip r:embed="rId3"/>
          <a:srcRect/>
          <a:stretch/>
        </p:blipFill>
        <p:spPr bwMode="auto">
          <a:xfrm flipH="1">
            <a:off x="7700660" y="3142590"/>
            <a:ext cx="2838385" cy="254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
            <a:extLst>
              <a:ext uri="{FF2B5EF4-FFF2-40B4-BE49-F238E27FC236}">
                <a16:creationId xmlns:a16="http://schemas.microsoft.com/office/drawing/2014/main" id="{C1E0D096-43BF-4B4C-A614-9789F7A3B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294" y="2364709"/>
            <a:ext cx="4372951" cy="437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4">
            <a:extLst>
              <a:ext uri="{FF2B5EF4-FFF2-40B4-BE49-F238E27FC236}">
                <a16:creationId xmlns:a16="http://schemas.microsoft.com/office/drawing/2014/main" id="{C7C052FC-A5FE-443F-9B17-0C3B80C2B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432" y="1834361"/>
            <a:ext cx="5525722" cy="1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8439DEB-1A45-4A51-B533-C71462EC744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02956" y="5428816"/>
            <a:ext cx="2231844" cy="788268"/>
          </a:xfrm>
          <a:prstGeom prst="rect">
            <a:avLst/>
          </a:prstGeom>
        </p:spPr>
      </p:pic>
    </p:spTree>
    <p:extLst>
      <p:ext uri="{BB962C8B-B14F-4D97-AF65-F5344CB8AC3E}">
        <p14:creationId xmlns:p14="http://schemas.microsoft.com/office/powerpoint/2010/main" val="17288153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a:extLst>
              <a:ext uri="{FF2B5EF4-FFF2-40B4-BE49-F238E27FC236}">
                <a16:creationId xmlns:a16="http://schemas.microsoft.com/office/drawing/2014/main" id="{2B5F6148-A489-4AB6-966E-F5DAE0C31ACF}"/>
              </a:ext>
            </a:extLst>
          </p:cNvPr>
          <p:cNvSpPr txBox="1">
            <a:spLocks noChangeArrowheads="1"/>
          </p:cNvSpPr>
          <p:nvPr/>
        </p:nvSpPr>
        <p:spPr bwMode="auto">
          <a:xfrm>
            <a:off x="457200" y="4191000"/>
            <a:ext cx="30019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Arial Black" panose="020B0A04020102020204" pitchFamily="34" charset="0"/>
              </a:rPr>
              <a:t>4 Station </a:t>
            </a:r>
          </a:p>
          <a:p>
            <a:pPr algn="ctr" eaLnBrk="1" hangingPunct="1"/>
            <a:r>
              <a:rPr lang="en-US" altLang="en-US" sz="2000" b="1" dirty="0">
                <a:latin typeface="Arial Black" panose="020B0A04020102020204" pitchFamily="34" charset="0"/>
              </a:rPr>
              <a:t>Single Direction D/L </a:t>
            </a:r>
          </a:p>
          <a:p>
            <a:pPr algn="ctr" eaLnBrk="1" hangingPunct="1"/>
            <a:r>
              <a:rPr lang="en-US" altLang="en-US" sz="2000" b="1" dirty="0">
                <a:latin typeface="Arial Black" panose="020B0A04020102020204" pitchFamily="34" charset="0"/>
              </a:rPr>
              <a:t>180 Degree</a:t>
            </a:r>
          </a:p>
          <a:p>
            <a:pPr algn="ctr" eaLnBrk="1" hangingPunct="1"/>
            <a:r>
              <a:rPr lang="en-US" altLang="en-US" sz="2000" b="1" dirty="0">
                <a:latin typeface="Arial Black" panose="020B0A04020102020204" pitchFamily="34" charset="0"/>
              </a:rPr>
              <a:t>Roof Seamer</a:t>
            </a:r>
          </a:p>
          <a:p>
            <a:pPr algn="ctr"/>
            <a:r>
              <a:rPr lang="en-US" altLang="en-US" sz="2000" b="1" dirty="0">
                <a:latin typeface="Arial Black" panose="020B0A04020102020204" pitchFamily="34" charset="0"/>
              </a:rPr>
              <a:t>$45/day </a:t>
            </a:r>
            <a:r>
              <a:rPr lang="en-US" altLang="en-US" sz="2000" b="1" dirty="0">
                <a:solidFill>
                  <a:srgbClr val="000000"/>
                </a:solidFill>
                <a:latin typeface="Arial Black" panose="020B0A04020102020204" pitchFamily="34" charset="0"/>
              </a:rPr>
              <a:t>(USD)</a:t>
            </a:r>
            <a:endParaRPr lang="en-US" altLang="en-US" sz="2000" b="1" dirty="0">
              <a:latin typeface="Arial Black" panose="020B0A04020102020204" pitchFamily="34" charset="0"/>
            </a:endParaRPr>
          </a:p>
        </p:txBody>
      </p:sp>
      <p:pic>
        <p:nvPicPr>
          <p:cNvPr id="39939" name="Picture 2">
            <a:extLst>
              <a:ext uri="{FF2B5EF4-FFF2-40B4-BE49-F238E27FC236}">
                <a16:creationId xmlns:a16="http://schemas.microsoft.com/office/drawing/2014/main" id="{9AAD7AE9-B700-409C-8FFB-77362BECA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691" y="3359486"/>
            <a:ext cx="3104926" cy="221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a:extLst>
              <a:ext uri="{FF2B5EF4-FFF2-40B4-BE49-F238E27FC236}">
                <a16:creationId xmlns:a16="http://schemas.microsoft.com/office/drawing/2014/main" id="{5CC59336-A00D-4CCC-9AE5-367BC3FA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38313"/>
            <a:ext cx="248126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F4D8FF3-69E5-41F5-9FBB-2FE009AA221A}"/>
              </a:ext>
            </a:extLst>
          </p:cNvPr>
          <p:cNvSpPr/>
          <p:nvPr/>
        </p:nvSpPr>
        <p:spPr>
          <a:xfrm>
            <a:off x="2262554" y="235739"/>
            <a:ext cx="7666892" cy="1077218"/>
          </a:xfrm>
          <a:prstGeom prst="rect">
            <a:avLst/>
          </a:prstGeom>
        </p:spPr>
        <p:txBody>
          <a:bodyPr wrap="square">
            <a:spAutoFit/>
          </a:bodyPr>
          <a:lstStyle/>
          <a:p>
            <a:pPr algn="ctr">
              <a:defRPr/>
            </a:pPr>
            <a:r>
              <a:rPr lang="en-US" sz="3200" b="1" cap="all" dirty="0">
                <a:latin typeface="Eras Bold ITC" panose="020B0907030504020204" pitchFamily="34" charset="0"/>
              </a:rPr>
              <a:t>Robertson Building Systems</a:t>
            </a:r>
          </a:p>
          <a:p>
            <a:pPr algn="ctr">
              <a:defRPr/>
            </a:pPr>
            <a:r>
              <a:rPr lang="en-US" sz="3200" b="1" cap="all" dirty="0">
                <a:latin typeface="Eras Bold ITC" panose="020B0907030504020204" pitchFamily="34" charset="0"/>
              </a:rPr>
              <a:t>SuperLOK</a:t>
            </a:r>
          </a:p>
        </p:txBody>
      </p:sp>
      <p:pic>
        <p:nvPicPr>
          <p:cNvPr id="39942" name="Picture 3">
            <a:extLst>
              <a:ext uri="{FF2B5EF4-FFF2-40B4-BE49-F238E27FC236}">
                <a16:creationId xmlns:a16="http://schemas.microsoft.com/office/drawing/2014/main" id="{88D43F86-E2B5-4B80-8F92-0A567A7AB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8" y="1537475"/>
            <a:ext cx="5010516" cy="187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a:extLst>
              <a:ext uri="{FF2B5EF4-FFF2-40B4-BE49-F238E27FC236}">
                <a16:creationId xmlns:a16="http://schemas.microsoft.com/office/drawing/2014/main" id="{CB3A3D47-C2D9-4FB8-AD46-42DFF1198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638" y="3274647"/>
            <a:ext cx="3456475" cy="34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068C8CB-AE51-4BE0-86E1-B0AD54C06A35}"/>
              </a:ext>
            </a:extLst>
          </p:cNvPr>
          <p:cNvPicPr>
            <a:picLocks noChangeAspect="1"/>
          </p:cNvPicPr>
          <p:nvPr/>
        </p:nvPicPr>
        <p:blipFill>
          <a:blip r:embed="rId6"/>
          <a:stretch>
            <a:fillRect/>
          </a:stretch>
        </p:blipFill>
        <p:spPr>
          <a:xfrm>
            <a:off x="9503471" y="5822950"/>
            <a:ext cx="2231329" cy="786452"/>
          </a:xfrm>
          <a:prstGeom prst="rect">
            <a:avLst/>
          </a:prstGeom>
        </p:spPr>
      </p:pic>
    </p:spTree>
    <p:extLst>
      <p:ext uri="{BB962C8B-B14F-4D97-AF65-F5344CB8AC3E}">
        <p14:creationId xmlns:p14="http://schemas.microsoft.com/office/powerpoint/2010/main" val="15812478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DD64B-4BAE-4BF0-9F4B-BC6625098392}"/>
              </a:ext>
            </a:extLst>
          </p:cNvPr>
          <p:cNvSpPr>
            <a:spLocks noGrp="1"/>
          </p:cNvSpPr>
          <p:nvPr>
            <p:ph type="title"/>
          </p:nvPr>
        </p:nvSpPr>
        <p:spPr>
          <a:xfrm>
            <a:off x="1981200" y="76200"/>
            <a:ext cx="8229600" cy="1250950"/>
          </a:xfrm>
        </p:spPr>
        <p:txBody>
          <a:bodyPr>
            <a:normAutofit/>
          </a:bodyPr>
          <a:lstStyle/>
          <a:p>
            <a:pPr algn="ctr">
              <a:defRPr/>
            </a:pPr>
            <a:r>
              <a:rPr lang="en-US" sz="4000" dirty="0">
                <a:solidFill>
                  <a:srgbClr val="FFFF00"/>
                </a:solidFill>
                <a:latin typeface="Eras Bold ITC" panose="020B0907030504020204" pitchFamily="34" charset="0"/>
                <a:cs typeface="Arial" panose="020B0604020202020204" pitchFamily="34" charset="0"/>
              </a:rPr>
              <a:t>STANDARD RENTAL PROCESS</a:t>
            </a:r>
            <a:endParaRPr lang="en-US" sz="5400" dirty="0">
              <a:solidFill>
                <a:srgbClr val="FFFF00"/>
              </a:solidFill>
              <a:latin typeface="Eras Bold ITC" panose="020B0907030504020204" pitchFamily="34" charset="0"/>
            </a:endParaRPr>
          </a:p>
        </p:txBody>
      </p:sp>
      <p:pic>
        <p:nvPicPr>
          <p:cNvPr id="7" name="Picture 6">
            <a:extLst>
              <a:ext uri="{FF2B5EF4-FFF2-40B4-BE49-F238E27FC236}">
                <a16:creationId xmlns:a16="http://schemas.microsoft.com/office/drawing/2014/main" id="{D8B3556C-7E6D-442A-AA49-AEAA37EC48A4}"/>
              </a:ext>
            </a:extLst>
          </p:cNvPr>
          <p:cNvPicPr>
            <a:picLocks noChangeAspect="1"/>
          </p:cNvPicPr>
          <p:nvPr/>
        </p:nvPicPr>
        <p:blipFill>
          <a:blip r:embed="rId2" cstate="print"/>
          <a:stretch>
            <a:fillRect/>
          </a:stretch>
        </p:blipFill>
        <p:spPr>
          <a:xfrm>
            <a:off x="5695950" y="1828800"/>
            <a:ext cx="6232477" cy="4154984"/>
          </a:xfrm>
          <a:prstGeom prst="rect">
            <a:avLst/>
          </a:prstGeom>
          <a:effectLst>
            <a:softEdge rad="127000"/>
          </a:effectLst>
          <a:scene3d>
            <a:camera prst="orthographicFront"/>
            <a:lightRig rig="threePt" dir="t"/>
          </a:scene3d>
        </p:spPr>
      </p:pic>
      <p:sp>
        <p:nvSpPr>
          <p:cNvPr id="25604" name="TextBox 3">
            <a:extLst>
              <a:ext uri="{FF2B5EF4-FFF2-40B4-BE49-F238E27FC236}">
                <a16:creationId xmlns:a16="http://schemas.microsoft.com/office/drawing/2014/main" id="{B79CDF70-D8D4-4379-ADA5-E75D5AF71C3D}"/>
              </a:ext>
            </a:extLst>
          </p:cNvPr>
          <p:cNvSpPr txBox="1">
            <a:spLocks noChangeArrowheads="1"/>
          </p:cNvSpPr>
          <p:nvPr/>
        </p:nvSpPr>
        <p:spPr bwMode="auto">
          <a:xfrm>
            <a:off x="374469" y="1459469"/>
            <a:ext cx="532148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Blip>
                <a:blip r:embed="rId3"/>
              </a:buBlip>
            </a:pPr>
            <a:r>
              <a:rPr lang="en-US" altLang="en-US" sz="2400" b="1" dirty="0">
                <a:latin typeface="Arial Black" panose="020B0A04020102020204" pitchFamily="34" charset="0"/>
              </a:rPr>
              <a:t>Associate I</a:t>
            </a:r>
          </a:p>
          <a:p>
            <a:pPr>
              <a:buFontTx/>
              <a:buBlip>
                <a:blip r:embed="rId3"/>
              </a:buBlip>
            </a:pPr>
            <a:endParaRPr lang="en-US" altLang="en-US" sz="2400" b="1" dirty="0">
              <a:latin typeface="Arial Black" panose="020B0A04020102020204" pitchFamily="34" charset="0"/>
            </a:endParaRPr>
          </a:p>
          <a:p>
            <a:pPr>
              <a:buFontTx/>
              <a:buBlip>
                <a:blip r:embed="rId3"/>
              </a:buBlip>
            </a:pPr>
            <a:r>
              <a:rPr lang="en-US" altLang="en-US" sz="2400" b="1" dirty="0">
                <a:latin typeface="Arial Black" panose="020B0A04020102020204" pitchFamily="34" charset="0"/>
              </a:rPr>
              <a:t>CSR Receives/Processes Order</a:t>
            </a:r>
          </a:p>
          <a:p>
            <a:pPr>
              <a:buFontTx/>
              <a:buBlip>
                <a:blip r:embed="rId3"/>
              </a:buBlip>
            </a:pPr>
            <a:endParaRPr lang="en-US" altLang="en-US" sz="2400" b="1" dirty="0">
              <a:latin typeface="Arial Black" panose="020B0A04020102020204" pitchFamily="34" charset="0"/>
            </a:endParaRPr>
          </a:p>
          <a:p>
            <a:pPr>
              <a:buFontTx/>
              <a:buBlip>
                <a:blip r:embed="rId3"/>
              </a:buBlip>
            </a:pPr>
            <a:r>
              <a:rPr lang="en-US" altLang="en-US" sz="2400" b="1" dirty="0">
                <a:latin typeface="Arial Black" panose="020B0A04020102020204" pitchFamily="34" charset="0"/>
              </a:rPr>
              <a:t>Associate II</a:t>
            </a:r>
          </a:p>
          <a:p>
            <a:pPr>
              <a:buFont typeface="Arial" panose="020B0604020202020204" pitchFamily="34" charset="0"/>
              <a:buChar char="•"/>
            </a:pPr>
            <a:endParaRPr lang="en-US" altLang="en-US" sz="2400" b="1" dirty="0">
              <a:latin typeface="Arial Black" panose="020B0A04020102020204" pitchFamily="34" charset="0"/>
            </a:endParaRPr>
          </a:p>
          <a:p>
            <a:pPr>
              <a:buFontTx/>
              <a:buBlip>
                <a:blip r:embed="rId3"/>
              </a:buBlip>
            </a:pPr>
            <a:r>
              <a:rPr lang="en-US" altLang="en-US" sz="2400" b="1" dirty="0">
                <a:latin typeface="Arial Black" panose="020B0A04020102020204" pitchFamily="34" charset="0"/>
              </a:rPr>
              <a:t>Testing/Certification </a:t>
            </a:r>
          </a:p>
          <a:p>
            <a:pPr>
              <a:buFontTx/>
              <a:buBlip>
                <a:blip r:embed="rId3"/>
              </a:buBlip>
            </a:pPr>
            <a:endParaRPr lang="en-US" altLang="en-US" sz="2400" b="1" dirty="0">
              <a:latin typeface="Arial Black" panose="020B0A04020102020204" pitchFamily="34" charset="0"/>
            </a:endParaRPr>
          </a:p>
          <a:p>
            <a:pPr>
              <a:buFontTx/>
              <a:buBlip>
                <a:blip r:embed="rId3"/>
              </a:buBlip>
            </a:pPr>
            <a:r>
              <a:rPr lang="en-US" altLang="en-US" sz="2400" b="1" dirty="0">
                <a:latin typeface="Arial Black" panose="020B0A04020102020204" pitchFamily="34" charset="0"/>
              </a:rPr>
              <a:t>Final Inspection</a:t>
            </a:r>
          </a:p>
          <a:p>
            <a:pPr>
              <a:buFontTx/>
              <a:buBlip>
                <a:blip r:embed="rId3"/>
              </a:buBlip>
            </a:pPr>
            <a:endParaRPr lang="en-US" altLang="en-US" sz="2400" b="1" dirty="0">
              <a:latin typeface="Arial Black" panose="020B0A04020102020204" pitchFamily="34" charset="0"/>
            </a:endParaRPr>
          </a:p>
          <a:p>
            <a:pPr>
              <a:buFontTx/>
              <a:buBlip>
                <a:blip r:embed="rId3"/>
              </a:buBlip>
            </a:pPr>
            <a:r>
              <a:rPr lang="en-US" altLang="en-US" sz="2400" b="1" dirty="0">
                <a:latin typeface="Arial Black" panose="020B0A04020102020204" pitchFamily="34" charset="0"/>
              </a:rPr>
              <a:t>Shipping</a:t>
            </a:r>
          </a:p>
        </p:txBody>
      </p:sp>
    </p:spTree>
    <p:extLst>
      <p:ext uri="{BB962C8B-B14F-4D97-AF65-F5344CB8AC3E}">
        <p14:creationId xmlns:p14="http://schemas.microsoft.com/office/powerpoint/2010/main" val="3122436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3D5E1-3AB4-404A-9804-3CC97757AE9C}"/>
              </a:ext>
            </a:extLst>
          </p:cNvPr>
          <p:cNvSpPr>
            <a:spLocks noGrp="1"/>
          </p:cNvSpPr>
          <p:nvPr>
            <p:ph type="title"/>
          </p:nvPr>
        </p:nvSpPr>
        <p:spPr>
          <a:xfrm>
            <a:off x="6914426" y="173940"/>
            <a:ext cx="3232508" cy="1176380"/>
          </a:xfrm>
        </p:spPr>
        <p:txBody>
          <a:bodyPr>
            <a:normAutofit/>
          </a:bodyPr>
          <a:lstStyle/>
          <a:p>
            <a:pPr algn="ctr">
              <a:defRPr/>
            </a:pPr>
            <a:r>
              <a:rPr lang="en-US" dirty="0">
                <a:latin typeface="Eras Bold ITC" panose="020B0907030504020204" pitchFamily="34" charset="0"/>
                <a:cs typeface="Arial" panose="020B0604020202020204" pitchFamily="34" charset="0"/>
              </a:rPr>
              <a:t>MACHINE</a:t>
            </a:r>
            <a:endParaRPr lang="en-US" sz="2800" dirty="0">
              <a:latin typeface="Eras Bold ITC" panose="020B0907030504020204" pitchFamily="34" charset="0"/>
              <a:cs typeface="Arial" panose="020B0604020202020204" pitchFamily="34" charset="0"/>
            </a:endParaRPr>
          </a:p>
        </p:txBody>
      </p:sp>
      <p:pic>
        <p:nvPicPr>
          <p:cNvPr id="40963" name="Picture 6">
            <a:extLst>
              <a:ext uri="{FF2B5EF4-FFF2-40B4-BE49-F238E27FC236}">
                <a16:creationId xmlns:a16="http://schemas.microsoft.com/office/drawing/2014/main" id="{6AF29251-8CEA-48F0-AA51-BAE4E416A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3817938" cy="3817938"/>
          </a:xfrm>
          <a:prstGeom prst="rect">
            <a:avLst/>
          </a:prstGeom>
          <a:solidFill>
            <a:srgbClr val="FDFDFD"/>
          </a:solidFill>
          <a:ln>
            <a:noFill/>
          </a:ln>
          <a:extLst>
            <a:ext uri="{91240B29-F687-4F45-9708-019B960494DF}">
              <a14:hiddenLine xmlns:a14="http://schemas.microsoft.com/office/drawing/2010/main" w="38100" cap="sq">
                <a:solidFill>
                  <a:srgbClr val="000000"/>
                </a:solidFill>
                <a:miter lim="800000"/>
                <a:headEnd/>
                <a:tailEnd/>
              </a14:hiddenLine>
            </a:ext>
          </a:extLst>
        </p:spPr>
      </p:pic>
      <p:pic>
        <p:nvPicPr>
          <p:cNvPr id="40964" name="Picture 1">
            <a:extLst>
              <a:ext uri="{FF2B5EF4-FFF2-40B4-BE49-F238E27FC236}">
                <a16:creationId xmlns:a16="http://schemas.microsoft.com/office/drawing/2014/main" id="{5B3E3775-4BC9-4347-8149-DCFB4C78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4724400"/>
            <a:ext cx="60420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2">
            <a:extLst>
              <a:ext uri="{FF2B5EF4-FFF2-40B4-BE49-F238E27FC236}">
                <a16:creationId xmlns:a16="http://schemas.microsoft.com/office/drawing/2014/main" id="{1FE7B7FC-0DC7-461A-A0D4-0738E3DC1303}"/>
              </a:ext>
            </a:extLst>
          </p:cNvPr>
          <p:cNvSpPr txBox="1">
            <a:spLocks noChangeArrowheads="1"/>
          </p:cNvSpPr>
          <p:nvPr/>
        </p:nvSpPr>
        <p:spPr bwMode="auto">
          <a:xfrm>
            <a:off x="3971934" y="2101035"/>
            <a:ext cx="3071446" cy="193899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000" b="1" dirty="0">
                <a:latin typeface="Arial Black" panose="020B0A04020102020204" pitchFamily="34" charset="0"/>
              </a:rPr>
              <a:t>Can Opener Machine</a:t>
            </a:r>
          </a:p>
          <a:p>
            <a:pPr>
              <a:defRPr/>
            </a:pPr>
            <a:r>
              <a:rPr lang="en-US" altLang="en-US" sz="2000" b="1" dirty="0">
                <a:latin typeface="Arial Black" panose="020B0A04020102020204" pitchFamily="34" charset="0"/>
              </a:rPr>
              <a:t>$75/day </a:t>
            </a:r>
            <a:r>
              <a:rPr lang="en-US" altLang="en-US" sz="2000" b="1" dirty="0">
                <a:solidFill>
                  <a:srgbClr val="000000"/>
                </a:solidFill>
                <a:latin typeface="Arial Black" panose="020B0A04020102020204" pitchFamily="34" charset="0"/>
              </a:rPr>
              <a:t>(USD)</a:t>
            </a:r>
            <a:endParaRPr lang="en-US" altLang="en-US" sz="2000" b="1" dirty="0">
              <a:latin typeface="Arial Black" panose="020B0A04020102020204" pitchFamily="34" charset="0"/>
            </a:endParaRPr>
          </a:p>
          <a:p>
            <a:pPr algn="ctr" eaLnBrk="1" hangingPunct="1">
              <a:defRPr/>
            </a:pPr>
            <a:endParaRPr lang="en-US" altLang="en-US" sz="2000" b="1" dirty="0">
              <a:latin typeface="Arial Black" panose="020B0A04020102020204" pitchFamily="34" charset="0"/>
            </a:endParaRPr>
          </a:p>
          <a:p>
            <a:pPr marL="342900" indent="-342900" eaLnBrk="1" hangingPunct="1">
              <a:buFontTx/>
              <a:buBlip>
                <a:blip r:embed="rId4"/>
              </a:buBlip>
              <a:defRPr/>
            </a:pPr>
            <a:r>
              <a:rPr lang="en-US" altLang="en-US" sz="2000" b="1" dirty="0">
                <a:latin typeface="Arial Black" panose="020B0A04020102020204" pitchFamily="34" charset="0"/>
              </a:rPr>
              <a:t>Speed: ≈38 ft/min</a:t>
            </a:r>
          </a:p>
          <a:p>
            <a:pPr marL="342900" indent="-342900" eaLnBrk="1" hangingPunct="1">
              <a:buFontTx/>
              <a:buBlip>
                <a:blip r:embed="rId4"/>
              </a:buBlip>
              <a:defRPr/>
            </a:pPr>
            <a:endParaRPr lang="en-US" altLang="en-US" sz="2000" b="1" dirty="0">
              <a:latin typeface="Arial Black" panose="020B0A04020102020204" pitchFamily="34" charset="0"/>
            </a:endParaRPr>
          </a:p>
          <a:p>
            <a:pPr marL="342900" indent="-342900" eaLnBrk="1" hangingPunct="1">
              <a:buFontTx/>
              <a:buBlip>
                <a:blip r:embed="rId4"/>
              </a:buBlip>
              <a:defRPr/>
            </a:pPr>
            <a:r>
              <a:rPr lang="en-US" altLang="en-US" sz="2000" b="1" dirty="0">
                <a:latin typeface="Arial Black" panose="020B0A04020102020204" pitchFamily="34" charset="0"/>
              </a:rPr>
              <a:t>Weight: 44 lbs.</a:t>
            </a:r>
          </a:p>
        </p:txBody>
      </p:sp>
      <p:pic>
        <p:nvPicPr>
          <p:cNvPr id="2" name="Picture 1">
            <a:extLst>
              <a:ext uri="{FF2B5EF4-FFF2-40B4-BE49-F238E27FC236}">
                <a16:creationId xmlns:a16="http://schemas.microsoft.com/office/drawing/2014/main" id="{65E271AC-8006-425D-8196-26203A24D985}"/>
              </a:ext>
            </a:extLst>
          </p:cNvPr>
          <p:cNvPicPr>
            <a:picLocks noChangeAspect="1"/>
          </p:cNvPicPr>
          <p:nvPr/>
        </p:nvPicPr>
        <p:blipFill>
          <a:blip r:embed="rId5"/>
          <a:stretch>
            <a:fillRect/>
          </a:stretch>
        </p:blipFill>
        <p:spPr>
          <a:xfrm>
            <a:off x="7209692" y="1750393"/>
            <a:ext cx="4687033" cy="2573934"/>
          </a:xfrm>
          <a:prstGeom prst="rect">
            <a:avLst/>
          </a:prstGeom>
          <a:effectLst>
            <a:softEdge rad="63500"/>
          </a:effectLst>
        </p:spPr>
      </p:pic>
      <p:pic>
        <p:nvPicPr>
          <p:cNvPr id="3" name="Picture 2">
            <a:extLst>
              <a:ext uri="{FF2B5EF4-FFF2-40B4-BE49-F238E27FC236}">
                <a16:creationId xmlns:a16="http://schemas.microsoft.com/office/drawing/2014/main" id="{076D5C68-AD1A-44BF-9F39-D4C146F61F24}"/>
              </a:ext>
            </a:extLst>
          </p:cNvPr>
          <p:cNvPicPr>
            <a:picLocks noChangeAspect="1"/>
          </p:cNvPicPr>
          <p:nvPr/>
        </p:nvPicPr>
        <p:blipFill>
          <a:blip r:embed="rId6"/>
          <a:stretch>
            <a:fillRect/>
          </a:stretch>
        </p:blipFill>
        <p:spPr>
          <a:xfrm>
            <a:off x="1174304" y="5588948"/>
            <a:ext cx="2231329" cy="786452"/>
          </a:xfrm>
          <a:prstGeom prst="rect">
            <a:avLst/>
          </a:prstGeom>
        </p:spPr>
      </p:pic>
      <p:pic>
        <p:nvPicPr>
          <p:cNvPr id="9" name="Picture 8" descr="A close up of a logo&#10;&#10;Description automatically generated">
            <a:extLst>
              <a:ext uri="{FF2B5EF4-FFF2-40B4-BE49-F238E27FC236}">
                <a16:creationId xmlns:a16="http://schemas.microsoft.com/office/drawing/2014/main" id="{0211E085-BD58-4423-A2FB-08847D976E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3328" y="394709"/>
            <a:ext cx="4380052" cy="683376"/>
          </a:xfrm>
          <a:prstGeom prst="rect">
            <a:avLst/>
          </a:prstGeom>
        </p:spPr>
      </p:pic>
    </p:spTree>
    <p:extLst>
      <p:ext uri="{BB962C8B-B14F-4D97-AF65-F5344CB8AC3E}">
        <p14:creationId xmlns:p14="http://schemas.microsoft.com/office/powerpoint/2010/main" val="5206616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4">
            <a:extLst>
              <a:ext uri="{FF2B5EF4-FFF2-40B4-BE49-F238E27FC236}">
                <a16:creationId xmlns:a16="http://schemas.microsoft.com/office/drawing/2014/main" id="{32498478-BE59-468E-AC07-1349E6DD628C}"/>
              </a:ext>
            </a:extLst>
          </p:cNvPr>
          <p:cNvSpPr txBox="1">
            <a:spLocks noChangeArrowheads="1"/>
          </p:cNvSpPr>
          <p:nvPr/>
        </p:nvSpPr>
        <p:spPr bwMode="auto">
          <a:xfrm>
            <a:off x="457200" y="2362200"/>
            <a:ext cx="118110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1085850" indent="-34290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eaLnBrk="1" hangingPunct="1">
              <a:buClrTx/>
              <a:buSzTx/>
              <a:buFont typeface="Wingdings 2" panose="05020102010507070707" pitchFamily="18" charset="2"/>
              <a:buBlip>
                <a:blip r:embed="rId2"/>
              </a:buBlip>
            </a:pPr>
            <a:r>
              <a:rPr lang="en-US" altLang="en-US" sz="2800" b="1" dirty="0">
                <a:latin typeface="Arial Black" panose="020B0A04020102020204" pitchFamily="34" charset="0"/>
              </a:rPr>
              <a:t>Access to 7 days per week technical support from the job site</a:t>
            </a:r>
          </a:p>
          <a:p>
            <a:pPr eaLnBrk="1" hangingPunct="1">
              <a:buClrTx/>
              <a:buSzTx/>
            </a:pPr>
            <a:endParaRPr lang="en-US" altLang="en-US" sz="2000" b="1" dirty="0">
              <a:latin typeface="Arial Black" panose="020B0A04020102020204" pitchFamily="34" charset="0"/>
            </a:endParaRPr>
          </a:p>
          <a:p>
            <a:pPr lvl="1" eaLnBrk="1" hangingPunct="1">
              <a:buClrTx/>
              <a:buSzTx/>
              <a:buFont typeface="Wingdings" panose="05000000000000000000" pitchFamily="2" charset="2"/>
              <a:buBlip>
                <a:blip r:embed="rId2"/>
              </a:buBlip>
            </a:pPr>
            <a:r>
              <a:rPr lang="en-US" altLang="en-US" sz="2000" b="1" dirty="0">
                <a:solidFill>
                  <a:srgbClr val="FFFF00"/>
                </a:solidFill>
                <a:latin typeface="Arial Black" panose="020B0A04020102020204" pitchFamily="34" charset="0"/>
              </a:rPr>
              <a:t>PHONE: </a:t>
            </a:r>
            <a:r>
              <a:rPr lang="en-US" altLang="en-US" sz="2000" b="1" dirty="0">
                <a:latin typeface="Arial Black" panose="020B0A04020102020204" pitchFamily="34" charset="0"/>
              </a:rPr>
              <a:t>1-888-343-0456</a:t>
            </a:r>
            <a:endParaRPr lang="en-US" altLang="en-US" sz="2400" b="1" dirty="0">
              <a:latin typeface="Arial Black" panose="020B0A04020102020204" pitchFamily="34" charset="0"/>
            </a:endParaRPr>
          </a:p>
          <a:p>
            <a:pPr eaLnBrk="1" hangingPunct="1">
              <a:buClrTx/>
              <a:buSzTx/>
            </a:pPr>
            <a:endParaRPr lang="en-US" altLang="en-US" sz="2400" b="1" dirty="0">
              <a:latin typeface="Arial Black" panose="020B0A04020102020204" pitchFamily="34" charset="0"/>
            </a:endParaRPr>
          </a:p>
          <a:p>
            <a:pPr lvl="1" eaLnBrk="1" hangingPunct="1">
              <a:buClrTx/>
              <a:buSzTx/>
              <a:buFont typeface="Wingdings" panose="05000000000000000000" pitchFamily="2" charset="2"/>
              <a:buBlip>
                <a:blip r:embed="rId2"/>
              </a:buBlip>
            </a:pPr>
            <a:r>
              <a:rPr lang="en-US" altLang="en-US" sz="2000" b="1" dirty="0">
                <a:solidFill>
                  <a:srgbClr val="FFFF00"/>
                </a:solidFill>
                <a:latin typeface="Arial Black" panose="020B0A04020102020204" pitchFamily="34" charset="0"/>
              </a:rPr>
              <a:t>MOBILE APP: </a:t>
            </a:r>
            <a:r>
              <a:rPr lang="en-US" altLang="en-US" sz="2000" b="1" dirty="0">
                <a:latin typeface="Arial Black" panose="020B0A04020102020204" pitchFamily="34" charset="0"/>
              </a:rPr>
              <a:t>Chat feature for 7 days per week access.</a:t>
            </a:r>
          </a:p>
          <a:p>
            <a:pPr marL="742950" lvl="1" indent="0" eaLnBrk="1" hangingPunct="1">
              <a:buClrTx/>
              <a:buSzTx/>
              <a:buNone/>
            </a:pPr>
            <a:r>
              <a:rPr lang="en-US" altLang="en-US" sz="2000" b="1" dirty="0">
                <a:latin typeface="Arial Black" panose="020B0A04020102020204" pitchFamily="34" charset="0"/>
              </a:rPr>
              <a:t> Available for Apple and Android</a:t>
            </a:r>
          </a:p>
          <a:p>
            <a:pPr eaLnBrk="1" hangingPunct="1">
              <a:buClrTx/>
              <a:buSzTx/>
              <a:buFont typeface="Wingdings 2" panose="05020102010507070707" pitchFamily="18" charset="2"/>
              <a:buBlip>
                <a:blip r:embed="rId2"/>
              </a:buBlip>
            </a:pPr>
            <a:endParaRPr lang="en-US" altLang="en-US" sz="2400" b="1" dirty="0">
              <a:latin typeface="Arial Black" panose="020B0A04020102020204" pitchFamily="34" charset="0"/>
            </a:endParaRPr>
          </a:p>
          <a:p>
            <a:pPr lvl="1" eaLnBrk="1" hangingPunct="1">
              <a:buClrTx/>
              <a:buSzTx/>
              <a:buFont typeface="Wingdings" panose="05000000000000000000" pitchFamily="2" charset="2"/>
              <a:buBlip>
                <a:blip r:embed="rId2"/>
              </a:buBlip>
            </a:pPr>
            <a:r>
              <a:rPr lang="en-US" altLang="en-US" sz="2000" b="1" dirty="0">
                <a:solidFill>
                  <a:srgbClr val="FFFF00"/>
                </a:solidFill>
                <a:latin typeface="Arial Black" panose="020B0A04020102020204" pitchFamily="34" charset="0"/>
              </a:rPr>
              <a:t>SERVICE CENTER: </a:t>
            </a:r>
            <a:r>
              <a:rPr lang="en-US" altLang="en-US" sz="2000" b="1" dirty="0">
                <a:latin typeface="Arial Black" panose="020B0A04020102020204" pitchFamily="34" charset="0"/>
              </a:rPr>
              <a:t>Corinth, MS and Mesa, AZ</a:t>
            </a:r>
          </a:p>
          <a:p>
            <a:pPr eaLnBrk="1" hangingPunct="1">
              <a:buClrTx/>
              <a:buSzTx/>
              <a:buFont typeface="Wingdings 2" panose="05020102010507070707" pitchFamily="18" charset="2"/>
              <a:buBlip>
                <a:blip r:embed="rId2"/>
              </a:buBlip>
            </a:pPr>
            <a:endParaRPr lang="en-US" altLang="en-US" sz="2400" b="1" dirty="0">
              <a:latin typeface="Arial" panose="020B0604020202020204" pitchFamily="34" charset="0"/>
            </a:endParaRPr>
          </a:p>
          <a:p>
            <a:pPr eaLnBrk="1" hangingPunct="1">
              <a:buClrTx/>
              <a:buSzTx/>
              <a:buFont typeface="Wingdings 2" panose="05020102010507070707" pitchFamily="18" charset="2"/>
              <a:buBlip>
                <a:blip r:embed="rId2"/>
              </a:buBlip>
            </a:pPr>
            <a:endParaRPr lang="en-US" altLang="en-US" sz="2400" b="1" dirty="0">
              <a:latin typeface="Arial" panose="020B0604020202020204" pitchFamily="34" charset="0"/>
            </a:endParaRPr>
          </a:p>
        </p:txBody>
      </p:sp>
      <p:sp>
        <p:nvSpPr>
          <p:cNvPr id="8" name="Title 3">
            <a:extLst>
              <a:ext uri="{FF2B5EF4-FFF2-40B4-BE49-F238E27FC236}">
                <a16:creationId xmlns:a16="http://schemas.microsoft.com/office/drawing/2014/main" id="{4F3E8CE8-AA6E-4933-A9C8-E2B7F2D51BCD}"/>
              </a:ext>
            </a:extLst>
          </p:cNvPr>
          <p:cNvSpPr>
            <a:spLocks noGrp="1"/>
          </p:cNvSpPr>
          <p:nvPr>
            <p:ph type="title"/>
          </p:nvPr>
        </p:nvSpPr>
        <p:spPr>
          <a:xfrm>
            <a:off x="1981200" y="76200"/>
            <a:ext cx="8229600" cy="1250950"/>
          </a:xfrm>
        </p:spPr>
        <p:txBody>
          <a:bodyPr>
            <a:normAutofit/>
          </a:bodyPr>
          <a:lstStyle/>
          <a:p>
            <a:pPr algn="ctr">
              <a:defRPr/>
            </a:pPr>
            <a:r>
              <a:rPr lang="en-US" sz="5400" dirty="0">
                <a:solidFill>
                  <a:srgbClr val="FFFF00"/>
                </a:solidFill>
                <a:latin typeface="Eras Bold ITC" panose="020B0907030504020204" pitchFamily="34" charset="0"/>
                <a:cs typeface="Arial" panose="020B0604020202020204" pitchFamily="34" charset="0"/>
              </a:rPr>
              <a:t>TECHNICAL SUPPORT</a:t>
            </a:r>
            <a:endParaRPr lang="en-US" sz="8000" dirty="0">
              <a:solidFill>
                <a:srgbClr val="FFFF00"/>
              </a:solidFill>
              <a:latin typeface="Eras Bold ITC" panose="020B090703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369E889-FFC8-4C17-AD04-BD1EFDD07DF9}"/>
              </a:ext>
            </a:extLst>
          </p:cNvPr>
          <p:cNvSpPr txBox="1"/>
          <p:nvPr/>
        </p:nvSpPr>
        <p:spPr>
          <a:xfrm>
            <a:off x="304800" y="1194064"/>
            <a:ext cx="11201400" cy="1323439"/>
          </a:xfrm>
          <a:prstGeom prst="rect">
            <a:avLst/>
          </a:prstGeom>
          <a:noFill/>
        </p:spPr>
        <p:txBody>
          <a:bodyPr wrap="square" rtlCol="0">
            <a:spAutoFit/>
          </a:bodyPr>
          <a:lstStyle/>
          <a:p>
            <a:pPr algn="ctr"/>
            <a:r>
              <a:rPr lang="en-US" sz="2000" dirty="0">
                <a:latin typeface="Arial Black" panose="020B0A04020102020204" pitchFamily="34" charset="0"/>
              </a:rPr>
              <a:t>We have a staff of Technical Service Representatives ready to answer questions, troubleshoot issues, and help you make sure you are running on time, </a:t>
            </a:r>
            <a:r>
              <a:rPr lang="en-US" sz="2000" u="sng" dirty="0">
                <a:latin typeface="Arial Black" panose="020B0A04020102020204" pitchFamily="34" charset="0"/>
              </a:rPr>
              <a:t>every time</a:t>
            </a:r>
            <a:r>
              <a:rPr lang="en-US" sz="2000" dirty="0">
                <a:latin typeface="Arial Black" panose="020B0A04020102020204" pitchFamily="34" charset="0"/>
              </a:rPr>
              <a:t>.</a:t>
            </a:r>
          </a:p>
          <a:p>
            <a:pPr algn="ctr"/>
            <a:endParaRPr lang="en-US" sz="2000" dirty="0">
              <a:latin typeface="Arial Black" panose="020B0A04020102020204" pitchFamily="34" charset="0"/>
            </a:endParaRPr>
          </a:p>
        </p:txBody>
      </p:sp>
    </p:spTree>
    <p:extLst>
      <p:ext uri="{BB962C8B-B14F-4D97-AF65-F5344CB8AC3E}">
        <p14:creationId xmlns:p14="http://schemas.microsoft.com/office/powerpoint/2010/main" val="42446299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Box 3">
            <a:extLst>
              <a:ext uri="{FF2B5EF4-FFF2-40B4-BE49-F238E27FC236}">
                <a16:creationId xmlns:a16="http://schemas.microsoft.com/office/drawing/2014/main" id="{FBCD41C5-D29D-4970-BBF9-E7B33591210F}"/>
              </a:ext>
            </a:extLst>
          </p:cNvPr>
          <p:cNvSpPr txBox="1">
            <a:spLocks noChangeArrowheads="1"/>
          </p:cNvSpPr>
          <p:nvPr/>
        </p:nvSpPr>
        <p:spPr bwMode="auto">
          <a:xfrm>
            <a:off x="114300" y="4994484"/>
            <a:ext cx="1196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a:latin typeface="Arial Black" panose="020B0A04020102020204" pitchFamily="34" charset="0"/>
              </a:rPr>
              <a:t>1-888-343-0456 | www.diroofseamers.com</a:t>
            </a:r>
          </a:p>
        </p:txBody>
      </p:sp>
      <p:sp>
        <p:nvSpPr>
          <p:cNvPr id="2" name="TextBox 1">
            <a:extLst>
              <a:ext uri="{FF2B5EF4-FFF2-40B4-BE49-F238E27FC236}">
                <a16:creationId xmlns:a16="http://schemas.microsoft.com/office/drawing/2014/main" id="{9869F599-6D60-4805-98EF-3E4227E33A9B}"/>
              </a:ext>
            </a:extLst>
          </p:cNvPr>
          <p:cNvSpPr txBox="1"/>
          <p:nvPr/>
        </p:nvSpPr>
        <p:spPr>
          <a:xfrm>
            <a:off x="1878770" y="3047530"/>
            <a:ext cx="3760029" cy="1323439"/>
          </a:xfrm>
          <a:prstGeom prst="rect">
            <a:avLst/>
          </a:prstGeom>
          <a:noFill/>
        </p:spPr>
        <p:txBody>
          <a:bodyPr wrap="square" rtlCol="0">
            <a:spAutoFit/>
          </a:bodyPr>
          <a:lstStyle/>
          <a:p>
            <a:pPr marL="61913" lvl="1" indent="0" algn="ctr" eaLnBrk="1" hangingPunct="1">
              <a:buClrTx/>
              <a:buSzTx/>
              <a:buFont typeface="Wingdings" panose="05000000000000000000" pitchFamily="2" charset="2"/>
              <a:buNone/>
              <a:defRPr/>
            </a:pPr>
            <a:r>
              <a:rPr lang="en-US" altLang="en-US" sz="2000" b="1" dirty="0">
                <a:latin typeface="Arial Black" panose="020B0A04020102020204" pitchFamily="34" charset="0"/>
              </a:rPr>
              <a:t>Headquarters/</a:t>
            </a:r>
          </a:p>
          <a:p>
            <a:pPr marL="61913" lvl="1" indent="0" algn="ctr" eaLnBrk="1" hangingPunct="1">
              <a:buClrTx/>
              <a:buSzTx/>
              <a:buFont typeface="Wingdings" panose="05000000000000000000" pitchFamily="2" charset="2"/>
              <a:buNone/>
              <a:defRPr/>
            </a:pPr>
            <a:r>
              <a:rPr lang="en-US" altLang="en-US" sz="2000" b="1" dirty="0">
                <a:latin typeface="Arial Black" panose="020B0A04020102020204" pitchFamily="34" charset="0"/>
              </a:rPr>
              <a:t>Eastern Service Center</a:t>
            </a:r>
          </a:p>
          <a:p>
            <a:pPr marL="61913" lvl="1" indent="0" algn="ctr" eaLnBrk="1" hangingPunct="1">
              <a:buClrTx/>
              <a:buSzTx/>
              <a:buFont typeface="Wingdings" panose="05000000000000000000" pitchFamily="2" charset="2"/>
              <a:buNone/>
              <a:defRPr/>
            </a:pPr>
            <a:r>
              <a:rPr lang="en-US" altLang="en-US" sz="2000" dirty="0">
                <a:latin typeface="Arial Black" panose="020B0A04020102020204" pitchFamily="34" charset="0"/>
              </a:rPr>
              <a:t>915 Highway 45</a:t>
            </a:r>
          </a:p>
          <a:p>
            <a:pPr marL="61913" lvl="1" indent="0" algn="ctr" eaLnBrk="1" hangingPunct="1">
              <a:buClrTx/>
              <a:buSzTx/>
              <a:buFont typeface="Wingdings" panose="05000000000000000000" pitchFamily="2" charset="2"/>
              <a:buNone/>
              <a:defRPr/>
            </a:pPr>
            <a:r>
              <a:rPr lang="en-US" altLang="en-US" sz="2000" dirty="0">
                <a:latin typeface="Arial Black" panose="020B0A04020102020204" pitchFamily="34" charset="0"/>
              </a:rPr>
              <a:t>Corinth, MS 38834</a:t>
            </a:r>
            <a:endParaRPr lang="en-US" dirty="0">
              <a:latin typeface="Arial Black" panose="020B0A04020102020204" pitchFamily="34" charset="0"/>
            </a:endParaRPr>
          </a:p>
        </p:txBody>
      </p:sp>
      <p:sp>
        <p:nvSpPr>
          <p:cNvPr id="4" name="TextBox 3">
            <a:extLst>
              <a:ext uri="{FF2B5EF4-FFF2-40B4-BE49-F238E27FC236}">
                <a16:creationId xmlns:a16="http://schemas.microsoft.com/office/drawing/2014/main" id="{8A311D3F-F6A8-4E5E-B0AA-A82B46228FC2}"/>
              </a:ext>
            </a:extLst>
          </p:cNvPr>
          <p:cNvSpPr txBox="1"/>
          <p:nvPr/>
        </p:nvSpPr>
        <p:spPr>
          <a:xfrm>
            <a:off x="5994740" y="3118252"/>
            <a:ext cx="4071059" cy="1015663"/>
          </a:xfrm>
          <a:prstGeom prst="rect">
            <a:avLst/>
          </a:prstGeom>
          <a:noFill/>
        </p:spPr>
        <p:txBody>
          <a:bodyPr wrap="square" rtlCol="0">
            <a:spAutoFit/>
          </a:bodyPr>
          <a:lstStyle/>
          <a:p>
            <a:pPr algn="ctr"/>
            <a:r>
              <a:rPr lang="en-US" altLang="en-US" sz="2000" b="1" dirty="0">
                <a:latin typeface="Arial Black" panose="020B0A04020102020204" pitchFamily="34" charset="0"/>
              </a:rPr>
              <a:t>Western Service Center</a:t>
            </a:r>
          </a:p>
          <a:p>
            <a:pPr algn="ctr"/>
            <a:r>
              <a:rPr lang="en-US" altLang="en-US" sz="2000" b="1" dirty="0">
                <a:latin typeface="Arial Black" panose="020B0A04020102020204" pitchFamily="34" charset="0"/>
              </a:rPr>
              <a:t> </a:t>
            </a:r>
            <a:r>
              <a:rPr lang="en-US" altLang="en-US" sz="2000" dirty="0">
                <a:latin typeface="Arial Black" panose="020B0A04020102020204" pitchFamily="34" charset="0"/>
              </a:rPr>
              <a:t>419 East Juanita Avenue</a:t>
            </a:r>
          </a:p>
          <a:p>
            <a:pPr algn="ctr"/>
            <a:r>
              <a:rPr lang="en-US" altLang="en-US" sz="2000" dirty="0">
                <a:latin typeface="Arial Black" panose="020B0A04020102020204" pitchFamily="34" charset="0"/>
              </a:rPr>
              <a:t> Mesa, AZ 85204</a:t>
            </a:r>
            <a:endParaRPr lang="en-US" sz="2000" dirty="0"/>
          </a:p>
        </p:txBody>
      </p:sp>
      <p:pic>
        <p:nvPicPr>
          <p:cNvPr id="7" name="Picture 6" descr="A picture containing drawing&#10;&#10;Description automatically generated">
            <a:extLst>
              <a:ext uri="{FF2B5EF4-FFF2-40B4-BE49-F238E27FC236}">
                <a16:creationId xmlns:a16="http://schemas.microsoft.com/office/drawing/2014/main" id="{64B08E5C-203B-49A5-A181-CB4648D68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530" y="5861717"/>
            <a:ext cx="548675" cy="548675"/>
          </a:xfrm>
          <a:prstGeom prst="rect">
            <a:avLst/>
          </a:prstGeom>
        </p:spPr>
      </p:pic>
      <p:pic>
        <p:nvPicPr>
          <p:cNvPr id="9" name="Picture 8" descr="A close up of a logo&#10;&#10;Description automatically generated">
            <a:extLst>
              <a:ext uri="{FF2B5EF4-FFF2-40B4-BE49-F238E27FC236}">
                <a16:creationId xmlns:a16="http://schemas.microsoft.com/office/drawing/2014/main" id="{3379CBCF-C9CC-417E-94C7-61789D008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911" y="5861718"/>
            <a:ext cx="548675" cy="548675"/>
          </a:xfrm>
          <a:prstGeom prst="rect">
            <a:avLst/>
          </a:prstGeom>
        </p:spPr>
      </p:pic>
      <p:pic>
        <p:nvPicPr>
          <p:cNvPr id="11" name="Picture 10" descr="A close up of a sign&#10;&#10;Description automatically generated">
            <a:extLst>
              <a:ext uri="{FF2B5EF4-FFF2-40B4-BE49-F238E27FC236}">
                <a16:creationId xmlns:a16="http://schemas.microsoft.com/office/drawing/2014/main" id="{DAFF766B-0284-4DC2-A027-76AEF4FFE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369" y="5861719"/>
            <a:ext cx="645202" cy="548675"/>
          </a:xfrm>
          <a:prstGeom prst="rect">
            <a:avLst/>
          </a:prstGeom>
        </p:spPr>
      </p:pic>
      <p:pic>
        <p:nvPicPr>
          <p:cNvPr id="13" name="Picture 12" descr="A close up of a logo&#10;&#10;Description automatically generated">
            <a:extLst>
              <a:ext uri="{FF2B5EF4-FFF2-40B4-BE49-F238E27FC236}">
                <a16:creationId xmlns:a16="http://schemas.microsoft.com/office/drawing/2014/main" id="{97A45749-8852-4AC2-8AA9-5AE36CE2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571" y="5787405"/>
            <a:ext cx="708024" cy="708024"/>
          </a:xfrm>
          <a:prstGeom prst="rect">
            <a:avLst/>
          </a:prstGeom>
        </p:spPr>
      </p:pic>
      <p:pic>
        <p:nvPicPr>
          <p:cNvPr id="15" name="Picture 14" descr="A close up of a sign&#10;&#10;Description automatically generated">
            <a:extLst>
              <a:ext uri="{FF2B5EF4-FFF2-40B4-BE49-F238E27FC236}">
                <a16:creationId xmlns:a16="http://schemas.microsoft.com/office/drawing/2014/main" id="{555474AF-7840-42E8-B463-BD7F634F6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5875136"/>
            <a:ext cx="777466" cy="548675"/>
          </a:xfrm>
          <a:prstGeom prst="rect">
            <a:avLst/>
          </a:prstGeom>
        </p:spPr>
      </p:pic>
      <p:pic>
        <p:nvPicPr>
          <p:cNvPr id="17" name="Picture 16" descr="A picture containing person, player&#10;&#10;Description automatically generated">
            <a:extLst>
              <a:ext uri="{FF2B5EF4-FFF2-40B4-BE49-F238E27FC236}">
                <a16:creationId xmlns:a16="http://schemas.microsoft.com/office/drawing/2014/main" id="{0C8A9709-FC27-4042-A606-10472F942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972" y="5867080"/>
            <a:ext cx="1438592" cy="556731"/>
          </a:xfrm>
          <a:prstGeom prst="rect">
            <a:avLst/>
          </a:prstGeom>
        </p:spPr>
      </p:pic>
      <p:pic>
        <p:nvPicPr>
          <p:cNvPr id="19" name="Picture 18">
            <a:extLst>
              <a:ext uri="{FF2B5EF4-FFF2-40B4-BE49-F238E27FC236}">
                <a16:creationId xmlns:a16="http://schemas.microsoft.com/office/drawing/2014/main" id="{F7618802-E739-4429-81F2-DF7BFB223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0270" y="5922451"/>
            <a:ext cx="1219306" cy="406435"/>
          </a:xfrm>
          <a:prstGeom prst="rect">
            <a:avLst/>
          </a:prstGeom>
        </p:spPr>
      </p:pic>
      <p:pic>
        <p:nvPicPr>
          <p:cNvPr id="23" name="Picture 22">
            <a:extLst>
              <a:ext uri="{FF2B5EF4-FFF2-40B4-BE49-F238E27FC236}">
                <a16:creationId xmlns:a16="http://schemas.microsoft.com/office/drawing/2014/main" id="{8296D2E4-CE3D-448B-9BDF-FE22379D47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32634" y="0"/>
            <a:ext cx="8734425" cy="2911475"/>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12419531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910D-6FA4-4002-B751-8BF51EB0B7BB}"/>
              </a:ext>
            </a:extLst>
          </p:cNvPr>
          <p:cNvSpPr>
            <a:spLocks noGrp="1"/>
          </p:cNvSpPr>
          <p:nvPr>
            <p:ph type="title"/>
          </p:nvPr>
        </p:nvSpPr>
        <p:spPr>
          <a:xfrm>
            <a:off x="1143001" y="210766"/>
            <a:ext cx="9905998" cy="1905000"/>
          </a:xfrm>
        </p:spPr>
        <p:txBody>
          <a:bodyPr>
            <a:normAutofit/>
          </a:bodyPr>
          <a:lstStyle/>
          <a:p>
            <a:pPr algn="ctr"/>
            <a:r>
              <a:rPr lang="en-US" sz="9600" dirty="0">
                <a:solidFill>
                  <a:srgbClr val="FFFF00"/>
                </a:solidFill>
                <a:latin typeface="Eras Bold ITC" panose="020B0907030504020204" pitchFamily="34" charset="0"/>
              </a:rPr>
              <a:t>Questions?</a:t>
            </a:r>
          </a:p>
        </p:txBody>
      </p:sp>
      <p:pic>
        <p:nvPicPr>
          <p:cNvPr id="4" name="Picture 3">
            <a:extLst>
              <a:ext uri="{FF2B5EF4-FFF2-40B4-BE49-F238E27FC236}">
                <a16:creationId xmlns:a16="http://schemas.microsoft.com/office/drawing/2014/main" id="{9BAA7769-0DF2-4DBA-ADF6-7DBE82D8D9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32342" y="1954449"/>
            <a:ext cx="3727316" cy="3727316"/>
          </a:xfrm>
          <a:prstGeom prst="rect">
            <a:avLst/>
          </a:prstGeom>
        </p:spPr>
      </p:pic>
      <p:sp>
        <p:nvSpPr>
          <p:cNvPr id="5" name="Isosceles Triangle 4">
            <a:extLst>
              <a:ext uri="{FF2B5EF4-FFF2-40B4-BE49-F238E27FC236}">
                <a16:creationId xmlns:a16="http://schemas.microsoft.com/office/drawing/2014/main" id="{658F5935-8DE8-43E4-B076-EE956EBD060C}"/>
              </a:ext>
            </a:extLst>
          </p:cNvPr>
          <p:cNvSpPr/>
          <p:nvPr/>
        </p:nvSpPr>
        <p:spPr>
          <a:xfrm rot="16200000">
            <a:off x="2244249" y="1808129"/>
            <a:ext cx="63229" cy="3912952"/>
          </a:xfrm>
          <a:prstGeom prst="triangle">
            <a:avLst>
              <a:gd name="adj" fmla="val 5298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9D105DAE-0955-4EB6-B092-9AF8863677C7}"/>
              </a:ext>
            </a:extLst>
          </p:cNvPr>
          <p:cNvSpPr/>
          <p:nvPr/>
        </p:nvSpPr>
        <p:spPr>
          <a:xfrm rot="5400000">
            <a:off x="9884522" y="1817858"/>
            <a:ext cx="63229" cy="3912952"/>
          </a:xfrm>
          <a:prstGeom prst="triangle">
            <a:avLst>
              <a:gd name="adj" fmla="val 5298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68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A6835-3FBA-4736-A933-5F052619EF2D}"/>
              </a:ext>
            </a:extLst>
          </p:cNvPr>
          <p:cNvSpPr txBox="1">
            <a:spLocks noChangeArrowheads="1"/>
          </p:cNvSpPr>
          <p:nvPr/>
        </p:nvSpPr>
        <p:spPr bwMode="auto">
          <a:xfrm>
            <a:off x="5613400" y="1600200"/>
            <a:ext cx="6426200" cy="4524315"/>
          </a:xfrm>
          <a:prstGeom prst="rect">
            <a:avLst/>
          </a:prstGeom>
          <a:noFill/>
          <a:ln>
            <a:noFill/>
          </a:ln>
        </p:spPr>
        <p:txBody>
          <a:bodyPr wrap="squar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marL="342900" indent="-342900" eaLnBrk="1" hangingPunct="1">
              <a:buClrTx/>
              <a:buSzTx/>
              <a:buFont typeface="Wingdings 2" panose="05020102010507070707" pitchFamily="18" charset="2"/>
              <a:buBlip>
                <a:blip r:embed="rId2"/>
              </a:buBlip>
              <a:defRPr/>
            </a:pPr>
            <a:r>
              <a:rPr lang="en-US" altLang="en-US" sz="2400" b="1" i="1" u="sng" dirty="0">
                <a:latin typeface="Arial Black" panose="020B0A04020102020204" pitchFamily="34" charset="0"/>
              </a:rPr>
              <a:t>Every</a:t>
            </a:r>
            <a:r>
              <a:rPr lang="en-US" altLang="en-US" sz="2400" b="1" dirty="0">
                <a:latin typeface="Arial Black" panose="020B0A04020102020204" pitchFamily="34" charset="0"/>
              </a:rPr>
              <a:t> seamer is disassembled when it returns to us from the jobsite.</a:t>
            </a:r>
          </a:p>
          <a:p>
            <a:pPr marL="342900" indent="-342900" eaLnBrk="1" hangingPunct="1">
              <a:buClrTx/>
              <a:buSzTx/>
              <a:buFont typeface="Wingdings 2" panose="05020102010507070707" pitchFamily="18" charset="2"/>
              <a:buBlip>
                <a:blip r:embed="rId2"/>
              </a:buBlip>
              <a:defRPr/>
            </a:pPr>
            <a:endParaRPr lang="en-US" altLang="en-US" sz="2400" b="1" dirty="0">
              <a:latin typeface="Arial Black" panose="020B0A04020102020204" pitchFamily="34" charset="0"/>
            </a:endParaRPr>
          </a:p>
          <a:p>
            <a:pPr marL="342900" indent="-342900" eaLnBrk="1" hangingPunct="1">
              <a:buClrTx/>
              <a:buSzTx/>
              <a:buFont typeface="Wingdings 2" panose="05020102010507070707" pitchFamily="18" charset="2"/>
              <a:buBlip>
                <a:blip r:embed="rId2"/>
              </a:buBlip>
              <a:defRPr/>
            </a:pPr>
            <a:r>
              <a:rPr lang="en-US" altLang="en-US" sz="2400" b="1" dirty="0">
                <a:latin typeface="Arial Black" panose="020B0A04020102020204" pitchFamily="34" charset="0"/>
              </a:rPr>
              <a:t>Tooling is removed, chassis component parts and tolerances are checked and serviced.</a:t>
            </a:r>
          </a:p>
          <a:p>
            <a:pPr marL="342900" indent="-342900" eaLnBrk="1" hangingPunct="1">
              <a:buClrTx/>
              <a:buSzTx/>
              <a:buFont typeface="Wingdings 2" panose="05020102010507070707" pitchFamily="18" charset="2"/>
              <a:buBlip>
                <a:blip r:embed="rId2"/>
              </a:buBlip>
              <a:defRPr/>
            </a:pPr>
            <a:endParaRPr lang="en-US" altLang="en-US" sz="2400" b="1" dirty="0">
              <a:latin typeface="Arial Black" panose="020B0A04020102020204" pitchFamily="34" charset="0"/>
            </a:endParaRPr>
          </a:p>
          <a:p>
            <a:pPr marL="342900" indent="-342900" eaLnBrk="1" hangingPunct="1">
              <a:buClrTx/>
              <a:buSzTx/>
              <a:buFont typeface="Wingdings 2" panose="05020102010507070707" pitchFamily="18" charset="2"/>
              <a:buBlip>
                <a:blip r:embed="rId2"/>
              </a:buBlip>
              <a:defRPr/>
            </a:pPr>
            <a:r>
              <a:rPr lang="en-US" altLang="en-US" sz="2400" b="1" dirty="0">
                <a:latin typeface="Arial Black" panose="020B0A04020102020204" pitchFamily="34" charset="0"/>
              </a:rPr>
              <a:t>Tooling is cleaned and tolerances are checked for pass/fail.  Depending on results, tooling is returned to inventory or recycled.</a:t>
            </a:r>
          </a:p>
        </p:txBody>
      </p:sp>
      <p:pic>
        <p:nvPicPr>
          <p:cNvPr id="6" name="Picture 5">
            <a:extLst>
              <a:ext uri="{FF2B5EF4-FFF2-40B4-BE49-F238E27FC236}">
                <a16:creationId xmlns:a16="http://schemas.microsoft.com/office/drawing/2014/main" id="{90D01E2C-E548-47B6-A1AF-2D8A02D3A918}"/>
              </a:ext>
            </a:extLst>
          </p:cNvPr>
          <p:cNvPicPr>
            <a:picLocks noChangeAspect="1"/>
          </p:cNvPicPr>
          <p:nvPr/>
        </p:nvPicPr>
        <p:blipFill>
          <a:blip r:embed="rId3" cstate="print"/>
          <a:srcRect/>
          <a:stretch>
            <a:fillRect/>
          </a:stretch>
        </p:blipFill>
        <p:spPr bwMode="auto">
          <a:xfrm>
            <a:off x="117566" y="1804957"/>
            <a:ext cx="5591908" cy="4114800"/>
          </a:xfrm>
          <a:prstGeom prst="rect">
            <a:avLst/>
          </a:prstGeom>
          <a:noFill/>
          <a:ln>
            <a:noFill/>
          </a:ln>
          <a:effectLst>
            <a:softEdge rad="127000"/>
          </a:effectLst>
        </p:spPr>
      </p:pic>
      <p:sp>
        <p:nvSpPr>
          <p:cNvPr id="8" name="Title 3">
            <a:extLst>
              <a:ext uri="{FF2B5EF4-FFF2-40B4-BE49-F238E27FC236}">
                <a16:creationId xmlns:a16="http://schemas.microsoft.com/office/drawing/2014/main" id="{32783206-94D8-4791-B3A6-EA28B0FB63C3}"/>
              </a:ext>
            </a:extLst>
          </p:cNvPr>
          <p:cNvSpPr>
            <a:spLocks noGrp="1"/>
          </p:cNvSpPr>
          <p:nvPr>
            <p:ph type="title"/>
          </p:nvPr>
        </p:nvSpPr>
        <p:spPr>
          <a:xfrm>
            <a:off x="1981200" y="76200"/>
            <a:ext cx="8229600" cy="1250950"/>
          </a:xfrm>
        </p:spPr>
        <p:txBody>
          <a:bodyPr>
            <a:normAutofit/>
          </a:bodyPr>
          <a:lstStyle/>
          <a:p>
            <a:pPr algn="ctr">
              <a:defRPr/>
            </a:pPr>
            <a:r>
              <a:rPr lang="en-US" sz="3600" dirty="0">
                <a:solidFill>
                  <a:srgbClr val="FFFF00"/>
                </a:solidFill>
                <a:latin typeface="Eras Bold ITC" panose="020B0907030504020204" pitchFamily="34" charset="0"/>
                <a:cs typeface="Arial" panose="020B0604020202020204" pitchFamily="34" charset="0"/>
              </a:rPr>
              <a:t>ASSOCIATE I CLEAN-UP AND INSPECTION</a:t>
            </a:r>
            <a:endParaRPr lang="en-US" sz="5400" dirty="0">
              <a:solidFill>
                <a:srgbClr val="FFFF00"/>
              </a:solidFill>
              <a:latin typeface="Eras Bold ITC" panose="020B0907030504020204" pitchFamily="34" charset="0"/>
              <a:cs typeface="Arial" panose="020B0604020202020204" pitchFamily="34" charset="0"/>
            </a:endParaRPr>
          </a:p>
        </p:txBody>
      </p:sp>
    </p:spTree>
    <p:extLst>
      <p:ext uri="{BB962C8B-B14F-4D97-AF65-F5344CB8AC3E}">
        <p14:creationId xmlns:p14="http://schemas.microsoft.com/office/powerpoint/2010/main" val="20481918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E3FD-C7C8-46B7-AC3F-1D6D54C42A20}"/>
              </a:ext>
            </a:extLst>
          </p:cNvPr>
          <p:cNvSpPr>
            <a:spLocks noGrp="1"/>
          </p:cNvSpPr>
          <p:nvPr>
            <p:ph type="title"/>
          </p:nvPr>
        </p:nvSpPr>
        <p:spPr>
          <a:xfrm>
            <a:off x="609600" y="101600"/>
            <a:ext cx="10972800" cy="1371600"/>
          </a:xfrm>
        </p:spPr>
        <p:txBody>
          <a:bodyPr>
            <a:normAutofit/>
          </a:bodyPr>
          <a:lstStyle/>
          <a:p>
            <a:pPr algn="ctr">
              <a:defRPr/>
            </a:pPr>
            <a:r>
              <a:rPr lang="en-US" altLang="en-US" sz="4000" dirty="0">
                <a:solidFill>
                  <a:srgbClr val="FFFF00"/>
                </a:solidFill>
                <a:latin typeface="Eras Bold ITC" panose="020B0907030504020204" pitchFamily="34" charset="0"/>
              </a:rPr>
              <a:t>CSR Receives &amp; Processes Order</a:t>
            </a:r>
            <a:br>
              <a:rPr lang="en-US" altLang="en-US" sz="4400" dirty="0">
                <a:solidFill>
                  <a:srgbClr val="FFFF00"/>
                </a:solidFill>
                <a:latin typeface="Eras Bold ITC" panose="020B0907030504020204" pitchFamily="34" charset="0"/>
              </a:rPr>
            </a:br>
            <a:r>
              <a:rPr lang="en-US" altLang="en-US" sz="3600" dirty="0">
                <a:solidFill>
                  <a:srgbClr val="FFFF00"/>
                </a:solidFill>
                <a:hlinkClick r:id="rId2">
                  <a:extLst>
                    <a:ext uri="{A12FA001-AC4F-418D-AE19-62706E023703}">
                      <ahyp:hlinkClr xmlns:ahyp="http://schemas.microsoft.com/office/drawing/2018/hyperlinkcolor" val="tx"/>
                    </a:ext>
                  </a:extLst>
                </a:hlinkClick>
              </a:rPr>
              <a:t>robertson.diroofseamers.com/</a:t>
            </a:r>
            <a:endParaRPr lang="en-US" dirty="0">
              <a:solidFill>
                <a:srgbClr val="FFFF00"/>
              </a:solidFill>
            </a:endParaRPr>
          </a:p>
        </p:txBody>
      </p:sp>
      <p:sp>
        <p:nvSpPr>
          <p:cNvPr id="27651" name="Rectangle 8">
            <a:extLst>
              <a:ext uri="{FF2B5EF4-FFF2-40B4-BE49-F238E27FC236}">
                <a16:creationId xmlns:a16="http://schemas.microsoft.com/office/drawing/2014/main" id="{F51C8238-3203-41BE-932B-A2AC7C3D5740}"/>
              </a:ext>
            </a:extLst>
          </p:cNvPr>
          <p:cNvSpPr>
            <a:spLocks noChangeArrowheads="1"/>
          </p:cNvSpPr>
          <p:nvPr/>
        </p:nvSpPr>
        <p:spPr bwMode="auto">
          <a:xfrm>
            <a:off x="152400" y="1473200"/>
            <a:ext cx="695739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Blip>
                <a:blip r:embed="rId3"/>
              </a:buBlip>
            </a:pPr>
            <a:r>
              <a:rPr lang="en-US" altLang="en-US" sz="1900" b="1" dirty="0">
                <a:solidFill>
                  <a:srgbClr val="FFFFFF"/>
                </a:solidFill>
                <a:latin typeface="Arial Black" panose="020B0A04020102020204" pitchFamily="34" charset="0"/>
              </a:rPr>
              <a:t>CSR receives and reviews your “submitted” order.</a:t>
            </a:r>
          </a:p>
          <a:p>
            <a:pPr eaLnBrk="1" hangingPunct="1">
              <a:buFontTx/>
              <a:buBlip>
                <a:blip r:embed="rId3"/>
              </a:buBlip>
            </a:pPr>
            <a:endParaRPr lang="en-US" altLang="en-US" sz="1900" b="1" dirty="0">
              <a:solidFill>
                <a:srgbClr val="FFFFFF"/>
              </a:solidFill>
              <a:latin typeface="Arial Black" panose="020B0A04020102020204" pitchFamily="34" charset="0"/>
            </a:endParaRPr>
          </a:p>
          <a:p>
            <a:pPr eaLnBrk="1" hangingPunct="1">
              <a:buFontTx/>
              <a:buBlip>
                <a:blip r:embed="rId3"/>
              </a:buBlip>
            </a:pPr>
            <a:r>
              <a:rPr lang="en-US" altLang="en-US" sz="1900" b="1" dirty="0">
                <a:solidFill>
                  <a:srgbClr val="FFFFFF"/>
                </a:solidFill>
                <a:latin typeface="Arial Black" panose="020B0A04020102020204" pitchFamily="34" charset="0"/>
              </a:rPr>
              <a:t>CSR looks for discrepancies, any entry other than standard for the specific panel to be seamed.</a:t>
            </a:r>
          </a:p>
          <a:p>
            <a:pPr eaLnBrk="1" hangingPunct="1">
              <a:buFontTx/>
              <a:buBlip>
                <a:blip r:embed="rId3"/>
              </a:buBlip>
            </a:pPr>
            <a:endParaRPr lang="en-US" altLang="en-US" sz="1900" b="1" dirty="0">
              <a:solidFill>
                <a:srgbClr val="FFFFFF"/>
              </a:solidFill>
              <a:latin typeface="Arial Black" panose="020B0A04020102020204" pitchFamily="34" charset="0"/>
            </a:endParaRPr>
          </a:p>
          <a:p>
            <a:pPr eaLnBrk="1" hangingPunct="1">
              <a:buFontTx/>
              <a:buBlip>
                <a:blip r:embed="rId3"/>
              </a:buBlip>
            </a:pPr>
            <a:r>
              <a:rPr lang="en-US" altLang="en-US" sz="1900" b="1" dirty="0">
                <a:solidFill>
                  <a:srgbClr val="FFFFFF"/>
                </a:solidFill>
                <a:latin typeface="Arial Black" panose="020B0A04020102020204" pitchFamily="34" charset="0"/>
              </a:rPr>
              <a:t>If discrepancies are found, customer is called.</a:t>
            </a:r>
          </a:p>
          <a:p>
            <a:pPr eaLnBrk="1" hangingPunct="1">
              <a:buFontTx/>
              <a:buBlip>
                <a:blip r:embed="rId3"/>
              </a:buBlip>
            </a:pPr>
            <a:endParaRPr lang="en-US" altLang="en-US" sz="1900" b="1" dirty="0">
              <a:solidFill>
                <a:srgbClr val="FFFFFF"/>
              </a:solidFill>
              <a:latin typeface="Arial Black" panose="020B0A04020102020204" pitchFamily="34" charset="0"/>
            </a:endParaRPr>
          </a:p>
          <a:p>
            <a:pPr eaLnBrk="1" hangingPunct="1">
              <a:buFontTx/>
              <a:buBlip>
                <a:blip r:embed="rId3"/>
              </a:buBlip>
            </a:pPr>
            <a:r>
              <a:rPr lang="en-US" altLang="en-US" sz="1900" b="1" dirty="0">
                <a:solidFill>
                  <a:srgbClr val="FFFFFF"/>
                </a:solidFill>
                <a:latin typeface="Arial Black" panose="020B0A04020102020204" pitchFamily="34" charset="0"/>
              </a:rPr>
              <a:t>Addresses are verified for correctness and credit card is “pre-authorized” for $1000.00.</a:t>
            </a:r>
          </a:p>
          <a:p>
            <a:pPr eaLnBrk="1" hangingPunct="1">
              <a:buFontTx/>
              <a:buBlip>
                <a:blip r:embed="rId3"/>
              </a:buBlip>
            </a:pPr>
            <a:endParaRPr lang="en-US" altLang="en-US" sz="1900" b="1" dirty="0">
              <a:solidFill>
                <a:srgbClr val="FFFFFF"/>
              </a:solidFill>
              <a:latin typeface="Arial Black" panose="020B0A04020102020204" pitchFamily="34" charset="0"/>
            </a:endParaRPr>
          </a:p>
          <a:p>
            <a:pPr eaLnBrk="1" hangingPunct="1">
              <a:buFontTx/>
              <a:buBlip>
                <a:blip r:embed="rId3"/>
              </a:buBlip>
            </a:pPr>
            <a:r>
              <a:rPr lang="en-US" altLang="en-US" sz="1900" b="1" dirty="0">
                <a:solidFill>
                  <a:srgbClr val="FFFFFF"/>
                </a:solidFill>
                <a:latin typeface="Arial Black" panose="020B0A04020102020204" pitchFamily="34" charset="0"/>
              </a:rPr>
              <a:t>Order is sent to Manager for “Approval” where it is checked once again for correctness. </a:t>
            </a:r>
          </a:p>
          <a:p>
            <a:pPr eaLnBrk="1" hangingPunct="1">
              <a:buFontTx/>
              <a:buBlip>
                <a:blip r:embed="rId3"/>
              </a:buBlip>
            </a:pPr>
            <a:endParaRPr lang="en-US" altLang="en-US" sz="1900" b="1" dirty="0">
              <a:solidFill>
                <a:srgbClr val="FFFFFF"/>
              </a:solidFill>
              <a:latin typeface="Arial Black" panose="020B0A04020102020204" pitchFamily="34" charset="0"/>
            </a:endParaRPr>
          </a:p>
          <a:p>
            <a:pPr eaLnBrk="1" hangingPunct="1">
              <a:buFontTx/>
              <a:buBlip>
                <a:blip r:embed="rId3"/>
              </a:buBlip>
            </a:pPr>
            <a:r>
              <a:rPr lang="en-US" altLang="en-US" sz="1900" b="1" dirty="0">
                <a:solidFill>
                  <a:srgbClr val="FFFFFF"/>
                </a:solidFill>
                <a:latin typeface="Arial Black" panose="020B0A04020102020204" pitchFamily="34" charset="0"/>
              </a:rPr>
              <a:t>Order is electronically sent to the floor for same or next day processing or “queued” for processing per the requested arrival date.</a:t>
            </a:r>
          </a:p>
        </p:txBody>
      </p:sp>
      <p:pic>
        <p:nvPicPr>
          <p:cNvPr id="27652" name="Picture 5" descr="A person smiling for the camera&#10;&#10;Description automatically generated">
            <a:extLst>
              <a:ext uri="{FF2B5EF4-FFF2-40B4-BE49-F238E27FC236}">
                <a16:creationId xmlns:a16="http://schemas.microsoft.com/office/drawing/2014/main" id="{CF8B2406-C57A-4082-9A2E-CC8EA3AA3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798" y="1833654"/>
            <a:ext cx="1958001" cy="260490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A person sitting in front of a computer&#10;&#10;Description automatically generated">
            <a:extLst>
              <a:ext uri="{FF2B5EF4-FFF2-40B4-BE49-F238E27FC236}">
                <a16:creationId xmlns:a16="http://schemas.microsoft.com/office/drawing/2014/main" id="{BC6C3698-9769-433E-9BF5-B73EBD0E0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991" y="1841501"/>
            <a:ext cx="2619475" cy="259705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A person sitting at a desk with a computer&#10;&#10;Description automatically generated">
            <a:extLst>
              <a:ext uri="{FF2B5EF4-FFF2-40B4-BE49-F238E27FC236}">
                <a16:creationId xmlns:a16="http://schemas.microsoft.com/office/drawing/2014/main" id="{8DBF74CD-FAA5-42CF-B56D-9267116D3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798" y="4495800"/>
            <a:ext cx="2574132" cy="196632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1" descr="A person sitting at a desk with a computer and smiling at the camera&#10;&#10;Description automatically generated">
            <a:extLst>
              <a:ext uri="{FF2B5EF4-FFF2-40B4-BE49-F238E27FC236}">
                <a16:creationId xmlns:a16="http://schemas.microsoft.com/office/drawing/2014/main" id="{CD269FB6-3FA3-4BFB-807B-A38239FC57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8765" y="4495799"/>
            <a:ext cx="2076524" cy="196632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7000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10E89C5-40BA-408E-A1AA-CEDA6C24DED0}"/>
              </a:ext>
            </a:extLst>
          </p:cNvPr>
          <p:cNvSpPr>
            <a:spLocks noGrp="1"/>
          </p:cNvSpPr>
          <p:nvPr>
            <p:ph type="title"/>
          </p:nvPr>
        </p:nvSpPr>
        <p:spPr>
          <a:xfrm>
            <a:off x="1981200" y="76200"/>
            <a:ext cx="8229600" cy="1219200"/>
          </a:xfrm>
        </p:spPr>
        <p:txBody>
          <a:bodyPr>
            <a:normAutofit/>
          </a:bodyPr>
          <a:lstStyle/>
          <a:p>
            <a:pPr algn="ctr">
              <a:defRPr/>
            </a:pPr>
            <a:r>
              <a:rPr lang="en-US" sz="3000" dirty="0">
                <a:solidFill>
                  <a:srgbClr val="FFFF00"/>
                </a:solidFill>
                <a:latin typeface="Eras Bold ITC" panose="020B0907030504020204" pitchFamily="34" charset="0"/>
                <a:cs typeface="Arial" panose="020B0604020202020204" pitchFamily="34" charset="0"/>
              </a:rPr>
              <a:t>ASSOCIATE II</a:t>
            </a:r>
            <a:br>
              <a:rPr lang="en-US" sz="3000" dirty="0">
                <a:solidFill>
                  <a:srgbClr val="FFFF00"/>
                </a:solidFill>
                <a:latin typeface="Eras Bold ITC" panose="020B0907030504020204" pitchFamily="34" charset="0"/>
                <a:cs typeface="Arial" panose="020B0604020202020204" pitchFamily="34" charset="0"/>
              </a:rPr>
            </a:br>
            <a:r>
              <a:rPr lang="en-US" sz="3000" dirty="0">
                <a:solidFill>
                  <a:srgbClr val="FFFF00"/>
                </a:solidFill>
                <a:latin typeface="Eras Bold ITC" panose="020B0907030504020204" pitchFamily="34" charset="0"/>
                <a:cs typeface="Arial" panose="020B0604020202020204" pitchFamily="34" charset="0"/>
              </a:rPr>
              <a:t>ASSEMBLY TO ORDER SPECIFICATIONS</a:t>
            </a:r>
          </a:p>
        </p:txBody>
      </p:sp>
      <p:pic>
        <p:nvPicPr>
          <p:cNvPr id="9" name="Picture 8">
            <a:extLst>
              <a:ext uri="{FF2B5EF4-FFF2-40B4-BE49-F238E27FC236}">
                <a16:creationId xmlns:a16="http://schemas.microsoft.com/office/drawing/2014/main" id="{F032B56A-52AA-455E-B89A-82A7AB7C5AD7}"/>
              </a:ext>
            </a:extLst>
          </p:cNvPr>
          <p:cNvPicPr>
            <a:picLocks noChangeAspect="1"/>
          </p:cNvPicPr>
          <p:nvPr/>
        </p:nvPicPr>
        <p:blipFill>
          <a:blip r:embed="rId2" cstate="print"/>
          <a:stretch>
            <a:fillRect/>
          </a:stretch>
        </p:blipFill>
        <p:spPr>
          <a:xfrm>
            <a:off x="304800" y="1620716"/>
            <a:ext cx="3886200" cy="2914651"/>
          </a:xfrm>
          <a:prstGeom prst="rect">
            <a:avLst/>
          </a:prstGeom>
          <a:effectLst>
            <a:outerShdw blurRad="76200" dir="13500000" sy="23000" kx="1200000" algn="br" rotWithShape="0">
              <a:prstClr val="black">
                <a:alpha val="20000"/>
              </a:prstClr>
            </a:outerShdw>
            <a:softEdge rad="63500"/>
          </a:effectLst>
        </p:spPr>
      </p:pic>
      <p:pic>
        <p:nvPicPr>
          <p:cNvPr id="10" name="Picture 9">
            <a:extLst>
              <a:ext uri="{FF2B5EF4-FFF2-40B4-BE49-F238E27FC236}">
                <a16:creationId xmlns:a16="http://schemas.microsoft.com/office/drawing/2014/main" id="{C2FFC507-FD34-4732-BC52-A207777827F6}"/>
              </a:ext>
            </a:extLst>
          </p:cNvPr>
          <p:cNvPicPr>
            <a:picLocks noChangeAspect="1"/>
          </p:cNvPicPr>
          <p:nvPr/>
        </p:nvPicPr>
        <p:blipFill>
          <a:blip r:embed="rId3" cstate="print"/>
          <a:stretch>
            <a:fillRect/>
          </a:stretch>
        </p:blipFill>
        <p:spPr>
          <a:xfrm>
            <a:off x="1905000" y="3810000"/>
            <a:ext cx="4038600" cy="3028951"/>
          </a:xfrm>
          <a:prstGeom prst="rect">
            <a:avLst/>
          </a:prstGeom>
          <a:effectLst>
            <a:outerShdw blurRad="76200" dir="13500000" sy="23000" kx="1200000" algn="br" rotWithShape="0">
              <a:prstClr val="black">
                <a:alpha val="20000"/>
              </a:prstClr>
            </a:outerShdw>
            <a:softEdge rad="63500"/>
          </a:effectLst>
        </p:spPr>
      </p:pic>
      <p:sp>
        <p:nvSpPr>
          <p:cNvPr id="11" name="TextBox 4">
            <a:extLst>
              <a:ext uri="{FF2B5EF4-FFF2-40B4-BE49-F238E27FC236}">
                <a16:creationId xmlns:a16="http://schemas.microsoft.com/office/drawing/2014/main" id="{D1E3F520-5ACA-45A4-83B5-63307BBF848A}"/>
              </a:ext>
            </a:extLst>
          </p:cNvPr>
          <p:cNvSpPr txBox="1">
            <a:spLocks noChangeArrowheads="1"/>
          </p:cNvSpPr>
          <p:nvPr/>
        </p:nvSpPr>
        <p:spPr bwMode="auto">
          <a:xfrm>
            <a:off x="5943600" y="1447800"/>
            <a:ext cx="6019800" cy="5016758"/>
          </a:xfrm>
          <a:prstGeom prst="rect">
            <a:avLst/>
          </a:prstGeom>
          <a:noFill/>
          <a:ln>
            <a:noFill/>
          </a:ln>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marL="342900" indent="-342900" eaLnBrk="1" hangingPunct="1">
              <a:buClrTx/>
              <a:buSzTx/>
              <a:buFont typeface="Wingdings 2" panose="05020102010507070707" pitchFamily="18" charset="2"/>
              <a:buBlip>
                <a:blip r:embed="rId4"/>
              </a:buBlip>
              <a:defRPr/>
            </a:pPr>
            <a:r>
              <a:rPr lang="en-US" altLang="en-US" sz="2000" b="1" dirty="0">
                <a:latin typeface="Arial Black" panose="020B0A04020102020204" pitchFamily="34" charset="0"/>
              </a:rPr>
              <a:t>When an order is processed, the appropriate chassis is supplied to Associate II from inventory along with all tooling required to assemble the setup for the specific panel profile.  </a:t>
            </a:r>
          </a:p>
          <a:p>
            <a:pPr eaLnBrk="1" hangingPunct="1">
              <a:buClrTx/>
              <a:buSzTx/>
              <a:buFont typeface="Wingdings 2" panose="05020102010507070707" pitchFamily="18" charset="2"/>
              <a:buNone/>
              <a:defRPr/>
            </a:pPr>
            <a:endParaRPr lang="en-US" altLang="en-US" sz="2000" b="1" dirty="0">
              <a:latin typeface="Arial Black" panose="020B0A04020102020204" pitchFamily="34" charset="0"/>
            </a:endParaRPr>
          </a:p>
          <a:p>
            <a:pPr marL="342900" indent="-342900" eaLnBrk="1" hangingPunct="1">
              <a:buClrTx/>
              <a:buSzTx/>
              <a:buFont typeface="Wingdings 2" panose="05020102010507070707" pitchFamily="18" charset="2"/>
              <a:buBlip>
                <a:blip r:embed="rId4"/>
              </a:buBlip>
              <a:defRPr/>
            </a:pPr>
            <a:r>
              <a:rPr lang="en-US" altLang="en-US" sz="2000" b="1" dirty="0">
                <a:latin typeface="Arial Black" panose="020B0A04020102020204" pitchFamily="34" charset="0"/>
              </a:rPr>
              <a:t>Associate II assembles the seamer utilizing documented tooling setup instructions.  </a:t>
            </a:r>
          </a:p>
          <a:p>
            <a:pPr eaLnBrk="1" hangingPunct="1">
              <a:buClrTx/>
              <a:buSzTx/>
              <a:buNone/>
              <a:defRPr/>
            </a:pPr>
            <a:endParaRPr lang="en-US" altLang="en-US" sz="2000" b="1" dirty="0">
              <a:latin typeface="Arial Black" panose="020B0A04020102020204" pitchFamily="34" charset="0"/>
            </a:endParaRPr>
          </a:p>
          <a:p>
            <a:pPr marL="342900" indent="-342900" eaLnBrk="1" hangingPunct="1">
              <a:buClrTx/>
              <a:buSzTx/>
              <a:buFont typeface="Wingdings 2" panose="05020102010507070707" pitchFamily="18" charset="2"/>
              <a:buBlip>
                <a:blip r:embed="rId4"/>
              </a:buBlip>
              <a:defRPr/>
            </a:pPr>
            <a:r>
              <a:rPr lang="en-US" altLang="en-US" sz="2000" b="1" dirty="0">
                <a:latin typeface="Arial Black" panose="020B0A04020102020204" pitchFamily="34" charset="0"/>
              </a:rPr>
              <a:t>These setup instructions are meticulously tested and certified to ensure the seamer will produce exceptional seams upon arrival on the job site per panel specifications from the manufacturer.</a:t>
            </a:r>
          </a:p>
        </p:txBody>
      </p:sp>
    </p:spTree>
    <p:extLst>
      <p:ext uri="{BB962C8B-B14F-4D97-AF65-F5344CB8AC3E}">
        <p14:creationId xmlns:p14="http://schemas.microsoft.com/office/powerpoint/2010/main" val="9886635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790EBA6D-5B98-4308-ABA7-F182CC1B35F8}"/>
              </a:ext>
            </a:extLst>
          </p:cNvPr>
          <p:cNvSpPr>
            <a:spLocks noGrp="1"/>
          </p:cNvSpPr>
          <p:nvPr>
            <p:ph type="title"/>
          </p:nvPr>
        </p:nvSpPr>
        <p:spPr>
          <a:xfrm>
            <a:off x="1524000" y="139457"/>
            <a:ext cx="9144000" cy="1293445"/>
          </a:xfrm>
        </p:spPr>
        <p:txBody>
          <a:bodyPr>
            <a:noAutofit/>
          </a:bodyPr>
          <a:lstStyle/>
          <a:p>
            <a:pPr algn="ctr">
              <a:defRPr/>
            </a:pPr>
            <a:r>
              <a:rPr lang="en-US" sz="4000" dirty="0">
                <a:solidFill>
                  <a:srgbClr val="FFFF00"/>
                </a:solidFill>
                <a:latin typeface="Eras Bold ITC" panose="020B0907030504020204" pitchFamily="34" charset="0"/>
                <a:cs typeface="Arial" panose="020B0604020202020204" pitchFamily="34" charset="0"/>
              </a:rPr>
              <a:t>TESTING</a:t>
            </a:r>
            <a:br>
              <a:rPr lang="en-US" sz="3200" dirty="0">
                <a:solidFill>
                  <a:srgbClr val="FFFF00"/>
                </a:solidFill>
                <a:latin typeface="Eras Bold ITC" panose="020B0907030504020204" pitchFamily="34" charset="0"/>
                <a:cs typeface="Arial" panose="020B0604020202020204" pitchFamily="34" charset="0"/>
              </a:rPr>
            </a:br>
            <a:r>
              <a:rPr lang="en-US" sz="2400" i="1" dirty="0">
                <a:solidFill>
                  <a:srgbClr val="FFFF00"/>
                </a:solidFill>
                <a:latin typeface="Eras Bold ITC" panose="020B0907030504020204" pitchFamily="34" charset="0"/>
                <a:cs typeface="Arial" panose="020B0604020202020204" pitchFamily="34" charset="0"/>
              </a:rPr>
              <a:t>FINISHED SEAM TESTING AND FINAL CERTIFICATION</a:t>
            </a:r>
          </a:p>
        </p:txBody>
      </p:sp>
      <p:sp>
        <p:nvSpPr>
          <p:cNvPr id="29699" name="TextBox 4">
            <a:extLst>
              <a:ext uri="{FF2B5EF4-FFF2-40B4-BE49-F238E27FC236}">
                <a16:creationId xmlns:a16="http://schemas.microsoft.com/office/drawing/2014/main" id="{AD283803-05BE-4E93-8481-DFB222B0E9CC}"/>
              </a:ext>
            </a:extLst>
          </p:cNvPr>
          <p:cNvSpPr txBox="1">
            <a:spLocks noChangeArrowheads="1"/>
          </p:cNvSpPr>
          <p:nvPr/>
        </p:nvSpPr>
        <p:spPr bwMode="auto">
          <a:xfrm>
            <a:off x="114300" y="5795213"/>
            <a:ext cx="11963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ClrTx/>
              <a:buSzTx/>
              <a:buFontTx/>
              <a:buNone/>
            </a:pPr>
            <a:r>
              <a:rPr lang="en-US" altLang="en-US" sz="1800" b="1" dirty="0">
                <a:latin typeface="Arial Black" panose="020B0A04020102020204" pitchFamily="34" charset="0"/>
              </a:rPr>
              <a:t>Some manufacturers supply test roof panels and clips to D.I. This ensures that the same quality panels are being used to test and certify rental seamers as those being installed on the job site.</a:t>
            </a:r>
          </a:p>
        </p:txBody>
      </p:sp>
      <p:pic>
        <p:nvPicPr>
          <p:cNvPr id="11" name="Picture 5" descr="\\DISERVER\diserver\Personal\Jonathan\My Pictures\100_2454.JPG">
            <a:extLst>
              <a:ext uri="{FF2B5EF4-FFF2-40B4-BE49-F238E27FC236}">
                <a16:creationId xmlns:a16="http://schemas.microsoft.com/office/drawing/2014/main" id="{87DE22C9-6E6B-4BCD-9371-BCEAB472D50B}"/>
              </a:ext>
            </a:extLst>
          </p:cNvPr>
          <p:cNvPicPr>
            <a:picLocks noChangeAspect="1" noChangeArrowheads="1"/>
          </p:cNvPicPr>
          <p:nvPr/>
        </p:nvPicPr>
        <p:blipFill>
          <a:blip r:embed="rId2"/>
          <a:stretch>
            <a:fillRect/>
          </a:stretch>
        </p:blipFill>
        <p:spPr bwMode="auto">
          <a:xfrm>
            <a:off x="6411677" y="1760926"/>
            <a:ext cx="5275451" cy="3965061"/>
          </a:xfrm>
          <a:prstGeom prst="rect">
            <a:avLst/>
          </a:prstGeom>
          <a:ln>
            <a:noFill/>
          </a:ln>
          <a:effectLst>
            <a:softEdge rad="112500"/>
          </a:effectLst>
        </p:spPr>
      </p:pic>
      <p:pic>
        <p:nvPicPr>
          <p:cNvPr id="12" name="Picture 3" descr="\\DISERVER\diserver\Personal\Jonathan\My Pictures\100_2451.JPG">
            <a:extLst>
              <a:ext uri="{FF2B5EF4-FFF2-40B4-BE49-F238E27FC236}">
                <a16:creationId xmlns:a16="http://schemas.microsoft.com/office/drawing/2014/main" id="{81B676F6-21AF-40C3-8B47-02520374AA04}"/>
              </a:ext>
            </a:extLst>
          </p:cNvPr>
          <p:cNvPicPr>
            <a:picLocks noChangeAspect="1" noChangeArrowheads="1"/>
          </p:cNvPicPr>
          <p:nvPr/>
        </p:nvPicPr>
        <p:blipFill>
          <a:blip r:embed="rId3" cstate="print"/>
          <a:stretch>
            <a:fillRect/>
          </a:stretch>
        </p:blipFill>
        <p:spPr bwMode="auto">
          <a:xfrm>
            <a:off x="446324" y="1739438"/>
            <a:ext cx="5334000" cy="4008035"/>
          </a:xfrm>
          <a:prstGeom prst="rect">
            <a:avLst/>
          </a:prstGeom>
          <a:ln>
            <a:noFill/>
          </a:ln>
          <a:effectLst>
            <a:softEdge rad="112500"/>
          </a:effectLst>
        </p:spPr>
      </p:pic>
    </p:spTree>
    <p:extLst>
      <p:ext uri="{BB962C8B-B14F-4D97-AF65-F5344CB8AC3E}">
        <p14:creationId xmlns:p14="http://schemas.microsoft.com/office/powerpoint/2010/main" val="28097343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E912E883-42B7-4572-8634-C8B3BD2FCD27}"/>
              </a:ext>
            </a:extLst>
          </p:cNvPr>
          <p:cNvSpPr>
            <a:spLocks noGrp="1"/>
          </p:cNvSpPr>
          <p:nvPr>
            <p:ph type="title"/>
          </p:nvPr>
        </p:nvSpPr>
        <p:spPr>
          <a:xfrm>
            <a:off x="1981200" y="78154"/>
            <a:ext cx="8610600" cy="1369645"/>
          </a:xfrm>
        </p:spPr>
        <p:txBody>
          <a:bodyPr>
            <a:noAutofit/>
          </a:bodyPr>
          <a:lstStyle/>
          <a:p>
            <a:pPr algn="ctr">
              <a:defRPr/>
            </a:pPr>
            <a:r>
              <a:rPr lang="en-US" sz="4000" dirty="0">
                <a:solidFill>
                  <a:srgbClr val="FFFF00"/>
                </a:solidFill>
                <a:latin typeface="Eras Bold ITC" panose="020B0907030504020204" pitchFamily="34" charset="0"/>
                <a:cs typeface="Arial" panose="020B0604020202020204" pitchFamily="34" charset="0"/>
              </a:rPr>
              <a:t>TESTING</a:t>
            </a:r>
            <a:br>
              <a:rPr lang="en-US" sz="3200" dirty="0">
                <a:solidFill>
                  <a:srgbClr val="FFFF00"/>
                </a:solidFill>
                <a:latin typeface="Eras Bold ITC" panose="020B0907030504020204" pitchFamily="34" charset="0"/>
                <a:cs typeface="Arial" panose="020B0604020202020204" pitchFamily="34" charset="0"/>
              </a:rPr>
            </a:br>
            <a:r>
              <a:rPr lang="en-US" sz="2400" i="1" dirty="0">
                <a:solidFill>
                  <a:srgbClr val="FFFF00"/>
                </a:solidFill>
                <a:latin typeface="Eras Bold ITC" panose="020B0907030504020204" pitchFamily="34" charset="0"/>
                <a:cs typeface="Arial" panose="020B0604020202020204" pitchFamily="34" charset="0"/>
              </a:rPr>
              <a:t>FINISHED SEAM TESTING AND FINAL CERTIFICATION</a:t>
            </a:r>
          </a:p>
        </p:txBody>
      </p:sp>
      <p:pic>
        <p:nvPicPr>
          <p:cNvPr id="12" name="Picture 3" descr="F:\DCIM\100MSDCF\DSC00042.JPG">
            <a:extLst>
              <a:ext uri="{FF2B5EF4-FFF2-40B4-BE49-F238E27FC236}">
                <a16:creationId xmlns:a16="http://schemas.microsoft.com/office/drawing/2014/main" id="{D94BB7EC-437A-4F9F-AE12-528E76805365}"/>
              </a:ext>
            </a:extLst>
          </p:cNvPr>
          <p:cNvPicPr>
            <a:picLocks noChangeAspect="1" noChangeArrowheads="1"/>
          </p:cNvPicPr>
          <p:nvPr/>
        </p:nvPicPr>
        <p:blipFill>
          <a:blip r:embed="rId2" cstate="print"/>
          <a:srcRect/>
          <a:stretch>
            <a:fillRect/>
          </a:stretch>
        </p:blipFill>
        <p:spPr bwMode="auto">
          <a:xfrm>
            <a:off x="6629400" y="1338321"/>
            <a:ext cx="4419600" cy="2941267"/>
          </a:xfrm>
          <a:prstGeom prst="rect">
            <a:avLst/>
          </a:prstGeom>
          <a:ln>
            <a:noFill/>
          </a:ln>
          <a:effectLst>
            <a:softEdge rad="112500"/>
          </a:effectLst>
        </p:spPr>
      </p:pic>
      <p:sp>
        <p:nvSpPr>
          <p:cNvPr id="30725" name="Rectangle 9">
            <a:extLst>
              <a:ext uri="{FF2B5EF4-FFF2-40B4-BE49-F238E27FC236}">
                <a16:creationId xmlns:a16="http://schemas.microsoft.com/office/drawing/2014/main" id="{8875AA37-A76C-46F1-B9F6-C3091B264D97}"/>
              </a:ext>
            </a:extLst>
          </p:cNvPr>
          <p:cNvSpPr>
            <a:spLocks noChangeArrowheads="1"/>
          </p:cNvSpPr>
          <p:nvPr/>
        </p:nvSpPr>
        <p:spPr bwMode="auto">
          <a:xfrm>
            <a:off x="76200" y="1447799"/>
            <a:ext cx="6400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Blip>
                <a:blip r:embed="rId3"/>
              </a:buBlip>
            </a:pPr>
            <a:r>
              <a:rPr lang="en-US" altLang="en-US" sz="2000" b="1" dirty="0">
                <a:latin typeface="Arial Black" panose="020B0A04020102020204" pitchFamily="34" charset="0"/>
              </a:rPr>
              <a:t>Many manufacturers agree to supply D.I. with test panels and clips. Rented machines can then be tested using the manufacturer supplied materials for the panel, just like the builder will be installing on the jobsite.</a:t>
            </a:r>
          </a:p>
          <a:p>
            <a:pPr marL="0" indent="0" eaLnBrk="1" hangingPunct="1"/>
            <a:endParaRPr lang="en-US" altLang="en-US" sz="2000" b="1" dirty="0">
              <a:latin typeface="Arial Black" panose="020B0A04020102020204" pitchFamily="34" charset="0"/>
            </a:endParaRPr>
          </a:p>
          <a:p>
            <a:pPr eaLnBrk="1" hangingPunct="1">
              <a:buFontTx/>
              <a:buBlip>
                <a:blip r:embed="rId3"/>
              </a:buBlip>
            </a:pPr>
            <a:r>
              <a:rPr lang="en-US" altLang="en-US" sz="2000" b="1" dirty="0">
                <a:latin typeface="Arial Black" panose="020B0A04020102020204" pitchFamily="34" charset="0"/>
              </a:rPr>
              <a:t>A test seam is completed, reviewed, and certified as conforming to specifications supplied to D.I. by the panel manufacturer.</a:t>
            </a:r>
          </a:p>
        </p:txBody>
      </p:sp>
      <p:sp>
        <p:nvSpPr>
          <p:cNvPr id="30726" name="TextBox 11">
            <a:extLst>
              <a:ext uri="{FF2B5EF4-FFF2-40B4-BE49-F238E27FC236}">
                <a16:creationId xmlns:a16="http://schemas.microsoft.com/office/drawing/2014/main" id="{107AA327-0BB8-4CB9-9643-C9F2585E902E}"/>
              </a:ext>
            </a:extLst>
          </p:cNvPr>
          <p:cNvSpPr txBox="1">
            <a:spLocks noChangeArrowheads="1"/>
          </p:cNvSpPr>
          <p:nvPr/>
        </p:nvSpPr>
        <p:spPr bwMode="auto">
          <a:xfrm>
            <a:off x="30480" y="4746381"/>
            <a:ext cx="5486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Blip>
                <a:blip r:embed="rId3"/>
              </a:buBlip>
            </a:pPr>
            <a:r>
              <a:rPr lang="en-US" altLang="en-US" sz="2000" b="1" dirty="0">
                <a:latin typeface="Arial Black" panose="020B0A04020102020204" pitchFamily="34" charset="0"/>
              </a:rPr>
              <a:t>After the test seam has been successfully completed and certified, a sample of the seam (including the clip) is cut away, cataloged, and held for the duration of the job.</a:t>
            </a:r>
            <a:endParaRPr lang="en-US" altLang="en-US" sz="2400" dirty="0">
              <a:latin typeface="Arial Black" panose="020B0A04020102020204" pitchFamily="34" charset="0"/>
            </a:endParaRPr>
          </a:p>
        </p:txBody>
      </p:sp>
      <p:pic>
        <p:nvPicPr>
          <p:cNvPr id="2" name="Picture 1">
            <a:extLst>
              <a:ext uri="{FF2B5EF4-FFF2-40B4-BE49-F238E27FC236}">
                <a16:creationId xmlns:a16="http://schemas.microsoft.com/office/drawing/2014/main" id="{36A52882-866C-447E-9D65-8B6C537B2FF8}"/>
              </a:ext>
            </a:extLst>
          </p:cNvPr>
          <p:cNvPicPr>
            <a:picLocks noChangeAspect="1"/>
          </p:cNvPicPr>
          <p:nvPr/>
        </p:nvPicPr>
        <p:blipFill>
          <a:blip r:embed="rId4"/>
          <a:stretch>
            <a:fillRect/>
          </a:stretch>
        </p:blipFill>
        <p:spPr>
          <a:xfrm>
            <a:off x="6286500" y="3681084"/>
            <a:ext cx="3725749" cy="2862322"/>
          </a:xfrm>
          <a:prstGeom prst="rect">
            <a:avLst/>
          </a:prstGeom>
        </p:spPr>
      </p:pic>
      <p:pic>
        <p:nvPicPr>
          <p:cNvPr id="3" name="Picture 2">
            <a:extLst>
              <a:ext uri="{FF2B5EF4-FFF2-40B4-BE49-F238E27FC236}">
                <a16:creationId xmlns:a16="http://schemas.microsoft.com/office/drawing/2014/main" id="{D6280112-08DC-4801-A99F-FC8B4A16A7EE}"/>
              </a:ext>
            </a:extLst>
          </p:cNvPr>
          <p:cNvPicPr>
            <a:picLocks noChangeAspect="1"/>
          </p:cNvPicPr>
          <p:nvPr/>
        </p:nvPicPr>
        <p:blipFill>
          <a:blip r:embed="rId5"/>
          <a:stretch>
            <a:fillRect/>
          </a:stretch>
        </p:blipFill>
        <p:spPr>
          <a:xfrm>
            <a:off x="9720717" y="3604256"/>
            <a:ext cx="2006463" cy="3015977"/>
          </a:xfrm>
          <a:prstGeom prst="rect">
            <a:avLst/>
          </a:prstGeom>
        </p:spPr>
      </p:pic>
    </p:spTree>
    <p:extLst>
      <p:ext uri="{BB962C8B-B14F-4D97-AF65-F5344CB8AC3E}">
        <p14:creationId xmlns:p14="http://schemas.microsoft.com/office/powerpoint/2010/main" val="21154547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B3BEDB-00D4-4BE6-8239-73FD291D7FED}"/>
              </a:ext>
            </a:extLst>
          </p:cNvPr>
          <p:cNvSpPr>
            <a:spLocks noGrp="1"/>
          </p:cNvSpPr>
          <p:nvPr>
            <p:ph type="title"/>
          </p:nvPr>
        </p:nvSpPr>
        <p:spPr>
          <a:xfrm>
            <a:off x="1676400" y="78155"/>
            <a:ext cx="8534400" cy="1540754"/>
          </a:xfrm>
        </p:spPr>
        <p:txBody>
          <a:bodyPr>
            <a:normAutofit/>
          </a:bodyPr>
          <a:lstStyle/>
          <a:p>
            <a:pPr algn="ctr">
              <a:defRPr/>
            </a:pPr>
            <a:r>
              <a:rPr lang="en-US" sz="4000" dirty="0">
                <a:solidFill>
                  <a:srgbClr val="FFFF00"/>
                </a:solidFill>
                <a:latin typeface="Eras Bold ITC" panose="020B0907030504020204" pitchFamily="34" charset="0"/>
                <a:cs typeface="Arial" panose="020B0604020202020204" pitchFamily="34" charset="0"/>
              </a:rPr>
              <a:t>FINAL INSPECTION &amp; SHIPPING</a:t>
            </a:r>
            <a:endParaRPr lang="en-US" sz="2800" dirty="0">
              <a:solidFill>
                <a:srgbClr val="FFFF00"/>
              </a:solidFill>
              <a:latin typeface="Eras Bold ITC" panose="020B0907030504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7E35874C-48EF-4989-B7D3-467ADF3DAEB0}"/>
              </a:ext>
            </a:extLst>
          </p:cNvPr>
          <p:cNvSpPr txBox="1">
            <a:spLocks noChangeArrowheads="1"/>
          </p:cNvSpPr>
          <p:nvPr/>
        </p:nvSpPr>
        <p:spPr bwMode="auto">
          <a:xfrm>
            <a:off x="228600" y="1651001"/>
            <a:ext cx="7010400" cy="5078313"/>
          </a:xfrm>
          <a:prstGeom prst="rect">
            <a:avLst/>
          </a:prstGeom>
          <a:noFill/>
          <a:ln>
            <a:noFill/>
          </a:ln>
        </p:spPr>
        <p:txBody>
          <a:bodyPr wrap="square">
            <a:spAutoFit/>
          </a:bodyPr>
          <a:lstStyle>
            <a:lvl1pPr marL="342900" indent="-34290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969696"/>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808080"/>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5F5F5F"/>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5F5F5F"/>
              </a:buClr>
              <a:buFont typeface="Wingdings 3" panose="05040102010807070707" pitchFamily="18" charset="2"/>
              <a:buChar char=""/>
              <a:defRPr sz="2000">
                <a:solidFill>
                  <a:schemeClr val="tx1"/>
                </a:solidFill>
                <a:latin typeface="Corbel" panose="020B0503020204020204" pitchFamily="34" charset="0"/>
              </a:defRPr>
            </a:lvl9pPr>
          </a:lstStyle>
          <a:p>
            <a:pPr eaLnBrk="1" hangingPunct="1">
              <a:buClrTx/>
              <a:buSzTx/>
              <a:buFont typeface="Wingdings 2" panose="05020102010507070707" pitchFamily="18" charset="2"/>
              <a:buBlip>
                <a:blip r:embed="rId2"/>
              </a:buBlip>
              <a:defRPr/>
            </a:pPr>
            <a:r>
              <a:rPr lang="en-US" altLang="en-US" sz="2000" b="1" dirty="0">
                <a:latin typeface="Arial Black" panose="020B0A04020102020204" pitchFamily="34" charset="0"/>
              </a:rPr>
              <a:t>At Final Inspection, the seamer is inspected, once again, for any type of mechanical, cosmetic or other issues.  Every component is rechecked for correctness.</a:t>
            </a:r>
          </a:p>
          <a:p>
            <a:pPr eaLnBrk="1" hangingPunct="1">
              <a:buClrTx/>
              <a:buSzTx/>
              <a:buFont typeface="Wingdings 2" panose="05020102010507070707" pitchFamily="18" charset="2"/>
              <a:buBlip>
                <a:blip r:embed="rId2"/>
              </a:buBlip>
              <a:defRPr/>
            </a:pPr>
            <a:endParaRPr lang="en-US" altLang="en-US" sz="2000" b="1" dirty="0">
              <a:latin typeface="Arial Black" panose="020B0A04020102020204" pitchFamily="34" charset="0"/>
            </a:endParaRPr>
          </a:p>
          <a:p>
            <a:pPr eaLnBrk="1" hangingPunct="1">
              <a:buClrTx/>
              <a:buSzTx/>
              <a:buFont typeface="Wingdings 2" panose="05020102010507070707" pitchFamily="18" charset="2"/>
              <a:buBlip>
                <a:blip r:embed="rId2"/>
              </a:buBlip>
              <a:defRPr/>
            </a:pPr>
            <a:r>
              <a:rPr lang="en-US" altLang="en-US" sz="2000" b="1" dirty="0">
                <a:latin typeface="Arial Black" panose="020B0A04020102020204" pitchFamily="34" charset="0"/>
              </a:rPr>
              <a:t>The paperwork is reviewed again to insure everything is in order.  If hand crimpers were ordered, they are checked as well.</a:t>
            </a:r>
          </a:p>
          <a:p>
            <a:pPr eaLnBrk="1" hangingPunct="1">
              <a:buClrTx/>
              <a:buSzTx/>
              <a:buFont typeface="Wingdings 2" panose="05020102010507070707" pitchFamily="18" charset="2"/>
              <a:buBlip>
                <a:blip r:embed="rId2"/>
              </a:buBlip>
              <a:defRPr/>
            </a:pPr>
            <a:endParaRPr lang="en-US" altLang="en-US" sz="2000" b="1" dirty="0">
              <a:latin typeface="Arial Black" panose="020B0A04020102020204" pitchFamily="34" charset="0"/>
            </a:endParaRPr>
          </a:p>
          <a:p>
            <a:pPr eaLnBrk="1" hangingPunct="1">
              <a:buClrTx/>
              <a:buSzTx/>
              <a:buFont typeface="Wingdings 2" panose="05020102010507070707" pitchFamily="18" charset="2"/>
              <a:buBlip>
                <a:blip r:embed="rId2"/>
              </a:buBlip>
              <a:defRPr/>
            </a:pPr>
            <a:r>
              <a:rPr lang="en-US" altLang="en-US" sz="2000" b="1" dirty="0">
                <a:latin typeface="Arial Black" panose="020B0A04020102020204" pitchFamily="34" charset="0"/>
              </a:rPr>
              <a:t>A photograph is taken of the contents of the shipping case just prior to closing and sealing for shipping. The photo is filed and stored electronically.</a:t>
            </a:r>
          </a:p>
          <a:p>
            <a:pPr eaLnBrk="1" hangingPunct="1">
              <a:buClrTx/>
              <a:buSzTx/>
              <a:buFont typeface="Wingdings 2" panose="05020102010507070707" pitchFamily="18" charset="2"/>
              <a:buBlip>
                <a:blip r:embed="rId2"/>
              </a:buBlip>
              <a:defRPr/>
            </a:pPr>
            <a:endParaRPr lang="en-US" altLang="en-US" sz="2000" b="1" dirty="0">
              <a:latin typeface="Arial Black" panose="020B0A04020102020204" pitchFamily="34" charset="0"/>
            </a:endParaRPr>
          </a:p>
          <a:p>
            <a:pPr eaLnBrk="1" hangingPunct="1">
              <a:buClrTx/>
              <a:buSzTx/>
              <a:buFont typeface="Wingdings 2" panose="05020102010507070707" pitchFamily="18" charset="2"/>
              <a:buBlip>
                <a:blip r:embed="rId2"/>
              </a:buBlip>
              <a:defRPr/>
            </a:pPr>
            <a:r>
              <a:rPr lang="en-US" altLang="en-US" sz="2000" b="1" dirty="0">
                <a:latin typeface="Arial Black" panose="020B0A04020102020204" pitchFamily="34" charset="0"/>
              </a:rPr>
              <a:t>Sealed case is sent to shipping.</a:t>
            </a:r>
          </a:p>
          <a:p>
            <a:pPr eaLnBrk="1" hangingPunct="1">
              <a:buClrTx/>
              <a:buSzTx/>
              <a:buFont typeface="Wingdings 2" panose="05020102010507070707" pitchFamily="18" charset="2"/>
              <a:buBlip>
                <a:blip r:embed="rId2"/>
              </a:buBlip>
              <a:defRPr/>
            </a:pPr>
            <a:endParaRPr lang="en-US" altLang="en-US" sz="2400" b="1" dirty="0">
              <a:latin typeface="Arial" panose="020B0604020202020204" pitchFamily="34" charset="0"/>
            </a:endParaRPr>
          </a:p>
        </p:txBody>
      </p:sp>
      <p:pic>
        <p:nvPicPr>
          <p:cNvPr id="13" name="Picture 1">
            <a:extLst>
              <a:ext uri="{FF2B5EF4-FFF2-40B4-BE49-F238E27FC236}">
                <a16:creationId xmlns:a16="http://schemas.microsoft.com/office/drawing/2014/main" id="{A42744D3-7EBB-48AD-9B92-51E8F134C7E5}"/>
              </a:ext>
            </a:extLst>
          </p:cNvPr>
          <p:cNvPicPr>
            <a:picLocks noChangeAspect="1"/>
          </p:cNvPicPr>
          <p:nvPr/>
        </p:nvPicPr>
        <p:blipFill>
          <a:blip r:embed="rId3"/>
          <a:srcRect/>
          <a:stretch>
            <a:fillRect/>
          </a:stretch>
        </p:blipFill>
        <p:spPr bwMode="auto">
          <a:xfrm>
            <a:off x="7215051" y="1106445"/>
            <a:ext cx="2306541" cy="3154617"/>
          </a:xfrm>
          <a:prstGeom prst="rect">
            <a:avLst/>
          </a:prstGeom>
          <a:noFill/>
          <a:ln>
            <a:noFill/>
          </a:ln>
          <a:effectLst>
            <a:softEdge rad="127000"/>
          </a:effectLst>
        </p:spPr>
      </p:pic>
      <p:pic>
        <p:nvPicPr>
          <p:cNvPr id="14" name="Picture 13">
            <a:extLst>
              <a:ext uri="{FF2B5EF4-FFF2-40B4-BE49-F238E27FC236}">
                <a16:creationId xmlns:a16="http://schemas.microsoft.com/office/drawing/2014/main" id="{490A60D4-720E-4062-B22C-15F165AD2B70}"/>
              </a:ext>
            </a:extLst>
          </p:cNvPr>
          <p:cNvPicPr>
            <a:picLocks noChangeAspect="1"/>
          </p:cNvPicPr>
          <p:nvPr/>
        </p:nvPicPr>
        <p:blipFill>
          <a:blip r:embed="rId4" cstate="print"/>
          <a:stretch>
            <a:fillRect/>
          </a:stretch>
        </p:blipFill>
        <p:spPr>
          <a:xfrm>
            <a:off x="8252827" y="3509337"/>
            <a:ext cx="3915945" cy="3292281"/>
          </a:xfrm>
          <a:prstGeom prst="rect">
            <a:avLst/>
          </a:prstGeom>
          <a:effectLst>
            <a:outerShdw blurRad="50800" dist="38100" dir="13500000" algn="br" rotWithShape="0">
              <a:prstClr val="black">
                <a:alpha val="40000"/>
              </a:prstClr>
            </a:outerShdw>
            <a:softEdge rad="127000"/>
          </a:effectLst>
        </p:spPr>
      </p:pic>
    </p:spTree>
    <p:extLst>
      <p:ext uri="{BB962C8B-B14F-4D97-AF65-F5344CB8AC3E}">
        <p14:creationId xmlns:p14="http://schemas.microsoft.com/office/powerpoint/2010/main" val="2357484927"/>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Slate">
  <a:themeElements>
    <a:clrScheme name="Custom 2">
      <a:dk1>
        <a:srgbClr val="69696E"/>
      </a:dk1>
      <a:lt1>
        <a:srgbClr val="DBDBDB"/>
      </a:lt1>
      <a:dk2>
        <a:srgbClr val="69696E"/>
      </a:dk2>
      <a:lt2>
        <a:srgbClr val="A3A3A3"/>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8875</TotalTime>
  <Words>1200</Words>
  <Application>Microsoft Office PowerPoint</Application>
  <PresentationFormat>Widescreen</PresentationFormat>
  <Paragraphs>174</Paragraphs>
  <Slides>33</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Arial</vt:lpstr>
      <vt:lpstr>Arial Black</vt:lpstr>
      <vt:lpstr>Arial Rounded MT Bold</vt:lpstr>
      <vt:lpstr>Calibri</vt:lpstr>
      <vt:lpstr>Calibri Light</vt:lpstr>
      <vt:lpstr>Calisto MT</vt:lpstr>
      <vt:lpstr>Century Gothic</vt:lpstr>
      <vt:lpstr>Eras Bold ITC</vt:lpstr>
      <vt:lpstr>Wingdings</vt:lpstr>
      <vt:lpstr>Wingdings 2</vt:lpstr>
      <vt:lpstr>Mesh</vt:lpstr>
      <vt:lpstr>Slate</vt:lpstr>
      <vt:lpstr>Mesh</vt:lpstr>
      <vt:lpstr>Office Theme</vt:lpstr>
      <vt:lpstr>PowerPoint Presentation</vt:lpstr>
      <vt:lpstr>D.I. EVOLUTION</vt:lpstr>
      <vt:lpstr>STANDARD RENTAL PROCESS</vt:lpstr>
      <vt:lpstr>ASSOCIATE I CLEAN-UP AND INSPECTION</vt:lpstr>
      <vt:lpstr>CSR Receives &amp; Processes Order robertson.diroofseamers.com/</vt:lpstr>
      <vt:lpstr>ASSOCIATE II ASSEMBLY TO ORDER SPECIFICATIONS</vt:lpstr>
      <vt:lpstr>TESTING FINISHED SEAM TESTING AND FINAL CERTIFICATION</vt:lpstr>
      <vt:lpstr>TESTING FINISHED SEAM TESTING AND FINAL CERTIFICATION</vt:lpstr>
      <vt:lpstr>FINAL INSPECTION &amp; SHIPPING</vt:lpstr>
      <vt:lpstr>FINAL INSPECTION &amp; SHIPPING</vt:lpstr>
      <vt:lpstr>Filling out an order form</vt:lpstr>
      <vt:lpstr>Filling out an order form</vt:lpstr>
      <vt:lpstr>Address Information</vt:lpstr>
      <vt:lpstr>PowerPoint Presentation</vt:lpstr>
      <vt:lpstr>PowerPoint Presentation</vt:lpstr>
      <vt:lpstr>PowerPoint Presentation</vt:lpstr>
      <vt:lpstr>Terms and conditions and submitting order</vt:lpstr>
      <vt:lpstr>After you order</vt:lpstr>
      <vt:lpstr>Mobile APp</vt:lpstr>
      <vt:lpstr>PowerPoint Presentation</vt:lpstr>
      <vt:lpstr>Purchasing</vt:lpstr>
      <vt:lpstr>Products Catalog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vt:lpstr>
      <vt:lpstr>TECHNICAL SUPPORT</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Colton Reed</dc:creator>
  <cp:lastModifiedBy>Colton Reed</cp:lastModifiedBy>
  <cp:revision>102</cp:revision>
  <dcterms:created xsi:type="dcterms:W3CDTF">2020-07-20T19:49:30Z</dcterms:created>
  <dcterms:modified xsi:type="dcterms:W3CDTF">2020-07-31T14:10:34Z</dcterms:modified>
</cp:coreProperties>
</file>